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2"/>
  </p:notesMasterIdLst>
  <p:handoutMasterIdLst>
    <p:handoutMasterId r:id="rId63"/>
  </p:handoutMasterIdLst>
  <p:sldIdLst>
    <p:sldId id="256" r:id="rId2"/>
    <p:sldId id="257" r:id="rId3"/>
    <p:sldId id="258" r:id="rId4"/>
    <p:sldId id="483" r:id="rId5"/>
    <p:sldId id="484" r:id="rId6"/>
    <p:sldId id="542" r:id="rId7"/>
    <p:sldId id="485" r:id="rId8"/>
    <p:sldId id="543" r:id="rId9"/>
    <p:sldId id="487" r:id="rId10"/>
    <p:sldId id="488" r:id="rId11"/>
    <p:sldId id="489" r:id="rId12"/>
    <p:sldId id="490" r:id="rId13"/>
    <p:sldId id="491" r:id="rId14"/>
    <p:sldId id="492" r:id="rId15"/>
    <p:sldId id="493" r:id="rId16"/>
    <p:sldId id="494" r:id="rId17"/>
    <p:sldId id="495" r:id="rId18"/>
    <p:sldId id="496" r:id="rId19"/>
    <p:sldId id="497" r:id="rId20"/>
    <p:sldId id="498" r:id="rId21"/>
    <p:sldId id="499" r:id="rId22"/>
    <p:sldId id="500" r:id="rId23"/>
    <p:sldId id="501" r:id="rId24"/>
    <p:sldId id="503" r:id="rId25"/>
    <p:sldId id="504" r:id="rId26"/>
    <p:sldId id="505" r:id="rId27"/>
    <p:sldId id="506" r:id="rId28"/>
    <p:sldId id="507" r:id="rId29"/>
    <p:sldId id="508" r:id="rId30"/>
    <p:sldId id="509" r:id="rId31"/>
    <p:sldId id="510" r:id="rId32"/>
    <p:sldId id="511" r:id="rId33"/>
    <p:sldId id="512" r:id="rId34"/>
    <p:sldId id="513" r:id="rId35"/>
    <p:sldId id="514" r:id="rId36"/>
    <p:sldId id="515" r:id="rId37"/>
    <p:sldId id="516" r:id="rId38"/>
    <p:sldId id="517" r:id="rId39"/>
    <p:sldId id="518" r:id="rId40"/>
    <p:sldId id="519" r:id="rId41"/>
    <p:sldId id="520" r:id="rId42"/>
    <p:sldId id="521" r:id="rId43"/>
    <p:sldId id="522" r:id="rId44"/>
    <p:sldId id="523" r:id="rId45"/>
    <p:sldId id="524" r:id="rId46"/>
    <p:sldId id="525" r:id="rId47"/>
    <p:sldId id="526" r:id="rId48"/>
    <p:sldId id="527" r:id="rId49"/>
    <p:sldId id="528" r:id="rId50"/>
    <p:sldId id="529" r:id="rId51"/>
    <p:sldId id="530" r:id="rId52"/>
    <p:sldId id="531" r:id="rId53"/>
    <p:sldId id="532" r:id="rId54"/>
    <p:sldId id="533" r:id="rId55"/>
    <p:sldId id="534" r:id="rId56"/>
    <p:sldId id="535" r:id="rId57"/>
    <p:sldId id="536" r:id="rId58"/>
    <p:sldId id="544" r:id="rId59"/>
    <p:sldId id="545" r:id="rId60"/>
    <p:sldId id="546"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p:scale>
          <a:sx n="68" d="100"/>
          <a:sy n="68" d="100"/>
        </p:scale>
        <p:origin x="654" y="66"/>
      </p:cViewPr>
      <p:guideLst/>
    </p:cSldViewPr>
  </p:slideViewPr>
  <p:notesTextViewPr>
    <p:cViewPr>
      <p:scale>
        <a:sx n="1" d="1"/>
        <a:sy n="1" d="1"/>
      </p:scale>
      <p:origin x="0" y="0"/>
    </p:cViewPr>
  </p:notesTextViewPr>
  <p:sorterViewPr>
    <p:cViewPr>
      <p:scale>
        <a:sx n="100" d="100"/>
        <a:sy n="100" d="100"/>
      </p:scale>
      <p:origin x="0" y="-387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B0694-53DE-4D53-B06B-59F34C03DF63}" type="datetimeFigureOut">
              <a:rPr lang="en-US" smtClean="0"/>
              <a:t>4/7/2020</a:t>
            </a:fld>
            <a:endParaRPr lang="en-US"/>
          </a:p>
        </p:txBody>
      </p:sp>
      <p:sp>
        <p:nvSpPr>
          <p:cNvPr id="4" name="Footer Placeholder 3"/>
          <p:cNvSpPr>
            <a:spLocks noGrp="1"/>
          </p:cNvSpPr>
          <p:nvPr>
            <p:ph type="ftr" sz="quarter" idx="2"/>
          </p:nvPr>
        </p:nvSpPr>
        <p:spPr>
          <a:xfrm>
            <a:off x="0" y="8685215"/>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5"/>
            <a:ext cx="2971800" cy="458787"/>
          </a:xfrm>
          <a:prstGeom prst="rect">
            <a:avLst/>
          </a:prstGeom>
        </p:spPr>
        <p:txBody>
          <a:bodyPr vert="horz" lIns="91440" tIns="45720" rIns="91440" bIns="45720" rtlCol="0" anchor="b"/>
          <a:lstStyle>
            <a:lvl1pPr algn="r">
              <a:defRPr sz="1200"/>
            </a:lvl1pPr>
          </a:lstStyle>
          <a:p>
            <a:fld id="{D0EED5A4-6F2F-4BB8-86A5-30E92B28266D}" type="slidenum">
              <a:rPr lang="en-US" smtClean="0"/>
              <a:t>‹#›</a:t>
            </a:fld>
            <a:endParaRPr lang="en-US"/>
          </a:p>
        </p:txBody>
      </p:sp>
    </p:spTree>
    <p:extLst>
      <p:ext uri="{BB962C8B-B14F-4D97-AF65-F5344CB8AC3E}">
        <p14:creationId xmlns:p14="http://schemas.microsoft.com/office/powerpoint/2010/main" val="1833085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2D8474-CD4F-4F49-B4D9-EE8B94C25A94}" type="datetimeFigureOut">
              <a:rPr lang="en-US" smtClean="0"/>
              <a:t>4/7/2020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5"/>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5"/>
            <a:ext cx="2971800" cy="458787"/>
          </a:xfrm>
          <a:prstGeom prst="rect">
            <a:avLst/>
          </a:prstGeom>
        </p:spPr>
        <p:txBody>
          <a:bodyPr vert="horz" lIns="91440" tIns="45720" rIns="91440" bIns="45720" rtlCol="0" anchor="b"/>
          <a:lstStyle>
            <a:lvl1pPr algn="r">
              <a:defRPr sz="1200"/>
            </a:lvl1pPr>
          </a:lstStyle>
          <a:p>
            <a:fld id="{0A5D7E99-C381-41E8-9F32-46FAA6921915}" type="slidenum">
              <a:rPr lang="en-US" smtClean="0"/>
              <a:t>‹#›</a:t>
            </a:fld>
            <a:endParaRPr lang="en-US"/>
          </a:p>
        </p:txBody>
      </p:sp>
    </p:spTree>
    <p:extLst>
      <p:ext uri="{BB962C8B-B14F-4D97-AF65-F5344CB8AC3E}">
        <p14:creationId xmlns:p14="http://schemas.microsoft.com/office/powerpoint/2010/main" val="480137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E32D761D-5CC6-4437-ACC3-A25BEFAC4878}" type="datetime1">
              <a:rPr lang="en-US" smtClean="0"/>
              <a:t>4/7/2020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6EA03B-D435-4C4C-AA27-46CEBA4A457F}"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120C6860-77A1-47C2-8D17-462272B6D35C}" type="datetime1">
              <a:rPr lang="en-US" smtClean="0"/>
              <a:t>4/7/2020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F0CF72-7C80-4483-BDE4-F606B9710038}"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EDDC38-1F53-4BFE-97A1-D21A45BD112A}" type="datetime1">
              <a:rPr lang="en-US" smtClean="0"/>
              <a:t>4/7/2020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199DA9-D4C8-4739-852C-825B8E87EE6B}" type="datetime1">
              <a:rPr lang="en-US" smtClean="0"/>
              <a:t>4/7/2020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A77D5-0CBB-4698-9AB8-03313F5101A9}" type="datetime1">
              <a:rPr lang="en-US" smtClean="0"/>
              <a:t>4/7/2020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37A825-BBC8-4734-9B46-A8605ADF85BA}"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A5277D-0632-4072-8C8E-5D207D9AA3B7}"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53FF3B-1580-4B67-8F33-CADEBA7281CE}"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4938596-222E-4233-B7E4-7DB23730902B}" type="datetime1">
              <a:rPr lang="en-US" smtClean="0"/>
              <a:t>4/7/2020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E109C33-4FE3-4C73-8F34-37846F1F370B}" type="datetime1">
              <a:rPr lang="en-US" smtClean="0"/>
              <a:t>4/7/2020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308F89E-309F-4DE1-8D34-5ABC73E31290}" type="datetime1">
              <a:rPr lang="en-US" smtClean="0"/>
              <a:t>4/7/2020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F451A47-D557-45B8-BCA8-0A507B40B9A9}" type="datetime1">
              <a:rPr lang="en-US" smtClean="0"/>
              <a:t>4/7/2020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F09F6F8E-87F2-4FEE-A6B7-33F7C524480C}" type="datetime1">
              <a:rPr lang="en-US" smtClean="0"/>
              <a:t>4/7/2020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6B272-ADE3-4133-AA89-6BBF4086AEF0}"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3C9DCB8-9B60-40F9-AD78-BD21B7412A66}" type="datetime1">
              <a:rPr lang="en-US" smtClean="0"/>
              <a:t>4/7/2020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609600" y="16002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609600" y="39624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125293"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8447617" y="113072"/>
            <a:ext cx="28447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DB7BDB2-3F78-46FE-9BE3-3792E37089B5}" type="datetime1">
              <a:rPr lang="en-US" smtClean="0"/>
              <a:t>4/7/2020</a:t>
            </a:fld>
            <a:endParaRPr/>
          </a:p>
        </p:txBody>
      </p:sp>
      <p:sp>
        <p:nvSpPr>
          <p:cNvPr id="36" name="Shape 36"/>
          <p:cNvSpPr txBox="1">
            <a:spLocks noGrp="1"/>
          </p:cNvSpPr>
          <p:nvPr>
            <p:ph type="sldNum" idx="12"/>
          </p:nvPr>
        </p:nvSpPr>
        <p:spPr>
          <a:xfrm>
            <a:off x="11292415" y="113072"/>
            <a:ext cx="735711" cy="182879"/>
          </a:xfrm>
          <a:prstGeom prst="rect">
            <a:avLst/>
          </a:prstGeom>
          <a:noFill/>
          <a:ln>
            <a:noFill/>
          </a:ln>
        </p:spPr>
        <p:txBody>
          <a:bodyPr lIns="91425" tIns="45700" rIns="91425" bIns="45700" anchor="ctr" anchorCtr="0">
            <a:noAutofit/>
          </a:bodyPr>
          <a:lstStyle/>
          <a:p>
            <a:pPr>
              <a:buSzPct val="25000"/>
            </a:pPr>
            <a:fld id="{00000000-1234-1234-1234-123412341234}" type="slidenum">
              <a:rPr lang="en-US" sz="900" smtClean="0">
                <a:solidFill>
                  <a:schemeClr val="lt1"/>
                </a:solidFill>
                <a:latin typeface="Arial"/>
                <a:ea typeface="Arial"/>
                <a:cs typeface="Arial"/>
                <a:sym typeface="Arial"/>
              </a:rPr>
              <a:pPr>
                <a:buSzPct val="25000"/>
              </a:pPr>
              <a:t>‹#›</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174172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609600" y="1600201"/>
            <a:ext cx="109728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609600" y="2278063"/>
            <a:ext cx="109728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609601" y="2954338"/>
            <a:ext cx="10977033"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609600" y="3733801"/>
            <a:ext cx="109728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609600" y="4427538"/>
            <a:ext cx="109728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609600" y="5181601"/>
            <a:ext cx="109728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121335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1B58D59-415F-49F7-8058-F19504923FA1}" type="datetime1">
              <a:rPr lang="en-US" smtClean="0"/>
              <a:t>4/7/2020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nX2tT069hR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TUvVGyR_k3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S3AK33YOZf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hrprg1r7kS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gLi4LiUopwY"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MVeFjRdSH3c"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_pnxst7dkLk"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Co-Teaching, Consultation, and Collaboration</a:t>
            </a:r>
          </a:p>
        </p:txBody>
      </p:sp>
      <p:sp>
        <p:nvSpPr>
          <p:cNvPr id="3" name="Subtitle 2"/>
          <p:cNvSpPr>
            <a:spLocks noGrp="1"/>
          </p:cNvSpPr>
          <p:nvPr>
            <p:ph type="subTitle" idx="1"/>
          </p:nvPr>
        </p:nvSpPr>
        <p:spPr>
          <a:xfrm>
            <a:off x="1371600" y="3632200"/>
            <a:ext cx="9448800" cy="1821543"/>
          </a:xfrm>
        </p:spPr>
        <p:txBody>
          <a:bodyPr>
            <a:normAutofit/>
          </a:bodyPr>
          <a:lstStyle/>
          <a:p>
            <a:endParaRPr lang="en-US" dirty="0"/>
          </a:p>
          <a:p>
            <a:r>
              <a:rPr lang="en-US" dirty="0"/>
              <a:t>Module 55</a:t>
            </a:r>
          </a:p>
          <a:p>
            <a:r>
              <a:rPr lang="en-US" dirty="0"/>
              <a:t>ESE-665-AP</a:t>
            </a:r>
          </a:p>
          <a:p>
            <a:r>
              <a:rPr lang="en-US" dirty="0"/>
              <a:t>Dr. Susan Hildenbrand</a:t>
            </a:r>
          </a:p>
        </p:txBody>
      </p:sp>
    </p:spTree>
    <p:extLst>
      <p:ext uri="{BB962C8B-B14F-4D97-AF65-F5344CB8AC3E}">
        <p14:creationId xmlns:p14="http://schemas.microsoft.com/office/powerpoint/2010/main" val="414891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Presentation  Topics</a:t>
            </a:r>
          </a:p>
        </p:txBody>
      </p:sp>
      <p:sp>
        <p:nvSpPr>
          <p:cNvPr id="5" name="Content Placeholder 4"/>
          <p:cNvSpPr>
            <a:spLocks noGrp="1"/>
          </p:cNvSpPr>
          <p:nvPr>
            <p:ph idx="1"/>
          </p:nvPr>
        </p:nvSpPr>
        <p:spPr/>
        <p:txBody>
          <a:bodyPr>
            <a:normAutofit/>
          </a:bodyPr>
          <a:lstStyle/>
          <a:p>
            <a:r>
              <a:rPr lang="en-US" dirty="0"/>
              <a:t>Consultation</a:t>
            </a:r>
          </a:p>
          <a:p>
            <a:r>
              <a:rPr lang="en-US" dirty="0"/>
              <a:t>Co-teaching</a:t>
            </a:r>
          </a:p>
        </p:txBody>
      </p:sp>
    </p:spTree>
    <p:extLst>
      <p:ext uri="{BB962C8B-B14F-4D97-AF65-F5344CB8AC3E}">
        <p14:creationId xmlns:p14="http://schemas.microsoft.com/office/powerpoint/2010/main" val="30896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Reflection</a:t>
            </a:r>
          </a:p>
        </p:txBody>
      </p:sp>
      <p:sp>
        <p:nvSpPr>
          <p:cNvPr id="11" name="TextBox 10"/>
          <p:cNvSpPr txBox="1"/>
          <p:nvPr/>
        </p:nvSpPr>
        <p:spPr>
          <a:xfrm>
            <a:off x="750627" y="6100549"/>
            <a:ext cx="7055892" cy="646331"/>
          </a:xfrm>
          <a:prstGeom prst="rect">
            <a:avLst/>
          </a:prstGeom>
          <a:noFill/>
        </p:spPr>
        <p:txBody>
          <a:bodyPr wrap="square" rtlCol="0">
            <a:spAutoFit/>
          </a:bodyPr>
          <a:lstStyle/>
          <a:p>
            <a:pPr marL="457200" indent="-457200"/>
            <a:r>
              <a:rPr lang="en-US" dirty="0"/>
              <a:t>Ramirez, R. (2018). </a:t>
            </a:r>
            <a:r>
              <a:rPr lang="en-US" i="1" dirty="0"/>
              <a:t>Why I teach. Motivation for teachers</a:t>
            </a:r>
            <a:r>
              <a:rPr lang="en-US" dirty="0"/>
              <a:t>. Retrieved from https://youtu.be/nX2tT069hRI </a:t>
            </a:r>
          </a:p>
        </p:txBody>
      </p:sp>
      <p:pic>
        <p:nvPicPr>
          <p:cNvPr id="6" name="nX2tT069hRI"/>
          <p:cNvPicPr>
            <a:picLocks noGrp="1" noRot="1" noChangeAspect="1"/>
          </p:cNvPicPr>
          <p:nvPr>
            <p:ph idx="1"/>
            <a:videoFile r:link="rId1"/>
          </p:nvPr>
        </p:nvPicPr>
        <p:blipFill>
          <a:blip r:embed="rId3"/>
          <a:stretch>
            <a:fillRect/>
          </a:stretch>
        </p:blipFill>
        <p:spPr>
          <a:xfrm>
            <a:off x="750627" y="1750626"/>
            <a:ext cx="7394702" cy="4159520"/>
          </a:xfrm>
          <a:prstGeom prst="rect">
            <a:avLst/>
          </a:prstGeom>
          <a:ln w="38100">
            <a:solidFill>
              <a:schemeClr val="tx1"/>
            </a:solidFill>
          </a:ln>
        </p:spPr>
      </p:pic>
    </p:spTree>
    <p:extLst>
      <p:ext uri="{BB962C8B-B14F-4D97-AF65-F5344CB8AC3E}">
        <p14:creationId xmlns:p14="http://schemas.microsoft.com/office/powerpoint/2010/main" val="380543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Next?</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605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Things First</a:t>
            </a:r>
          </a:p>
        </p:txBody>
      </p:sp>
      <p:sp>
        <p:nvSpPr>
          <p:cNvPr id="3" name="Content Placeholder 2"/>
          <p:cNvSpPr>
            <a:spLocks noGrp="1"/>
          </p:cNvSpPr>
          <p:nvPr>
            <p:ph idx="1"/>
          </p:nvPr>
        </p:nvSpPr>
        <p:spPr/>
        <p:txBody>
          <a:bodyPr>
            <a:normAutofit/>
          </a:bodyPr>
          <a:lstStyle/>
          <a:p>
            <a:endParaRPr lang="en-US" dirty="0"/>
          </a:p>
          <a:p>
            <a:r>
              <a:rPr lang="en-US" dirty="0"/>
              <a:t>Thus far in this course, you have learned many things about collaboration and communication as well as group interaction</a:t>
            </a:r>
          </a:p>
          <a:p>
            <a:r>
              <a:rPr lang="en-US" dirty="0"/>
              <a:t>In Module 3 you also learned about differentiating instruction to meet the needs of the students in your classroom and how UDL fits into the picture</a:t>
            </a:r>
          </a:p>
          <a:p>
            <a:r>
              <a:rPr lang="en-US" dirty="0"/>
              <a:t>It is now time to look specifically at collaboration and consultation within the school setting to specifically examine different ways of delivering that instruction to students</a:t>
            </a:r>
          </a:p>
        </p:txBody>
      </p:sp>
    </p:spTree>
    <p:extLst>
      <p:ext uri="{BB962C8B-B14F-4D97-AF65-F5344CB8AC3E}">
        <p14:creationId xmlns:p14="http://schemas.microsoft.com/office/powerpoint/2010/main" val="495453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Things First (cont.)</a:t>
            </a:r>
          </a:p>
        </p:txBody>
      </p:sp>
      <p:sp>
        <p:nvSpPr>
          <p:cNvPr id="3" name="Content Placeholder 2"/>
          <p:cNvSpPr>
            <a:spLocks noGrp="1"/>
          </p:cNvSpPr>
          <p:nvPr>
            <p:ph idx="1"/>
          </p:nvPr>
        </p:nvSpPr>
        <p:spPr/>
        <p:txBody>
          <a:bodyPr>
            <a:normAutofit/>
          </a:bodyPr>
          <a:lstStyle/>
          <a:p>
            <a:endParaRPr lang="en-US" dirty="0"/>
          </a:p>
          <a:p>
            <a:r>
              <a:rPr lang="en-US" dirty="0"/>
              <a:t>Before collaboration takes place, there is much to consider:</a:t>
            </a:r>
          </a:p>
          <a:p>
            <a:pPr lvl="1"/>
            <a:r>
              <a:rPr lang="en-US" dirty="0"/>
              <a:t>First, does a co-teaching  or another type of collaborative arrangement make sense?</a:t>
            </a:r>
          </a:p>
          <a:p>
            <a:pPr lvl="1"/>
            <a:r>
              <a:rPr lang="en-US" dirty="0"/>
              <a:t>Who are the students and what are their needs?</a:t>
            </a:r>
          </a:p>
          <a:p>
            <a:pPr lvl="1"/>
            <a:r>
              <a:rPr lang="en-US" dirty="0"/>
              <a:t>How will the collaborative classroom benefit students?</a:t>
            </a:r>
          </a:p>
          <a:p>
            <a:pPr lvl="1"/>
            <a:r>
              <a:rPr lang="en-US" dirty="0"/>
              <a:t>What </a:t>
            </a:r>
            <a:r>
              <a:rPr lang="en-US" dirty="0" err="1"/>
              <a:t>collabortive</a:t>
            </a:r>
            <a:r>
              <a:rPr lang="en-US" dirty="0"/>
              <a:t> arrangement is best suited for identified needs?</a:t>
            </a:r>
          </a:p>
          <a:p>
            <a:pPr lvl="1"/>
            <a:r>
              <a:rPr lang="en-US" dirty="0"/>
              <a:t>How will the other support staff (related service personnel, para educators, etc.) be utilized?</a:t>
            </a:r>
          </a:p>
        </p:txBody>
      </p:sp>
    </p:spTree>
    <p:extLst>
      <p:ext uri="{BB962C8B-B14F-4D97-AF65-F5344CB8AC3E}">
        <p14:creationId xmlns:p14="http://schemas.microsoft.com/office/powerpoint/2010/main" val="330873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First Things First (Cont.)</a:t>
            </a:r>
            <a:endParaRPr lang="en-US" dirty="0"/>
          </a:p>
        </p:txBody>
      </p:sp>
      <p:sp>
        <p:nvSpPr>
          <p:cNvPr id="3" name="Content Placeholder 2"/>
          <p:cNvSpPr>
            <a:spLocks noGrp="1"/>
          </p:cNvSpPr>
          <p:nvPr>
            <p:ph idx="1"/>
          </p:nvPr>
        </p:nvSpPr>
        <p:spPr/>
        <p:txBody>
          <a:bodyPr/>
          <a:lstStyle/>
          <a:p>
            <a:r>
              <a:rPr lang="en-US"/>
              <a:t>Additional things to consider:</a:t>
            </a:r>
          </a:p>
          <a:p>
            <a:pPr lvl="1"/>
            <a:r>
              <a:rPr lang="en-US"/>
              <a:t>Staffing - who, where, when?</a:t>
            </a:r>
          </a:p>
          <a:p>
            <a:pPr lvl="1"/>
            <a:r>
              <a:rPr lang="en-US"/>
              <a:t>How will this arrangement be explained to parents who have children with and without I E P’s?</a:t>
            </a:r>
          </a:p>
          <a:p>
            <a:pPr lvl="1"/>
            <a:r>
              <a:rPr lang="en-US"/>
              <a:t>What type of professional development will occur? How will it be delivered?</a:t>
            </a:r>
          </a:p>
          <a:p>
            <a:pPr lvl="1"/>
            <a:r>
              <a:rPr lang="en-US"/>
              <a:t>Will the collaborative arrangements be voluntary or mandated?</a:t>
            </a:r>
          </a:p>
          <a:p>
            <a:pPr lvl="1"/>
            <a:r>
              <a:rPr lang="en-US"/>
              <a:t>When will planning time occur, and how often?</a:t>
            </a:r>
            <a:endParaRPr lang="en-US" dirty="0"/>
          </a:p>
        </p:txBody>
      </p:sp>
    </p:spTree>
    <p:extLst>
      <p:ext uri="{BB962C8B-B14F-4D97-AF65-F5344CB8AC3E}">
        <p14:creationId xmlns:p14="http://schemas.microsoft.com/office/powerpoint/2010/main" val="1897497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dirty="0"/>
              <a:t>Let’s now take a look at one of the models . . . consultation </a:t>
            </a:r>
          </a:p>
        </p:txBody>
      </p:sp>
    </p:spTree>
    <p:extLst>
      <p:ext uri="{BB962C8B-B14F-4D97-AF65-F5344CB8AC3E}">
        <p14:creationId xmlns:p14="http://schemas.microsoft.com/office/powerpoint/2010/main" val="3914798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br>
              <a:rPr lang="en-US" dirty="0"/>
            </a:br>
            <a:r>
              <a:rPr lang="en-US" dirty="0"/>
              <a:t>Consultation</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146670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Definition of Consultation</a:t>
            </a:r>
            <a:endParaRPr lang="en-US" altLang="en-US" dirty="0"/>
          </a:p>
        </p:txBody>
      </p:sp>
      <p:sp>
        <p:nvSpPr>
          <p:cNvPr id="3" name="Text Placeholder 2"/>
          <p:cNvSpPr>
            <a:spLocks noGrp="1"/>
          </p:cNvSpPr>
          <p:nvPr>
            <p:ph type="body" idx="1"/>
          </p:nvPr>
        </p:nvSpPr>
        <p:spPr/>
        <p:txBody>
          <a:bodyPr/>
          <a:lstStyle/>
          <a:p>
            <a:r>
              <a:rPr lang="en-US" altLang="en-US" dirty="0"/>
              <a:t>School consultation is a voluntary process in which one professional assists another to address a problem concerning a third party</a:t>
            </a:r>
          </a:p>
        </p:txBody>
      </p:sp>
    </p:spTree>
    <p:extLst>
      <p:ext uri="{BB962C8B-B14F-4D97-AF65-F5344CB8AC3E}">
        <p14:creationId xmlns:p14="http://schemas.microsoft.com/office/powerpoint/2010/main" val="170710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Characteristics of Consultation</a:t>
            </a:r>
            <a:endParaRPr lang="en-US" altLang="en-US" dirty="0"/>
          </a:p>
        </p:txBody>
      </p:sp>
      <p:sp>
        <p:nvSpPr>
          <p:cNvPr id="3" name="Text Placeholder 2"/>
          <p:cNvSpPr>
            <a:spLocks noGrp="1"/>
          </p:cNvSpPr>
          <p:nvPr>
            <p:ph type="body" idx="1"/>
          </p:nvPr>
        </p:nvSpPr>
        <p:spPr/>
        <p:txBody>
          <a:bodyPr>
            <a:normAutofit/>
          </a:bodyPr>
          <a:lstStyle/>
          <a:p>
            <a:r>
              <a:rPr lang="en-US" dirty="0"/>
              <a:t>Triadic and indirect relationship</a:t>
            </a:r>
          </a:p>
          <a:p>
            <a:pPr lvl="1"/>
            <a:r>
              <a:rPr lang="en-US" dirty="0"/>
              <a:t>3 individuals involved (usually special </a:t>
            </a:r>
            <a:r>
              <a:rPr lang="en-US" dirty="0" err="1"/>
              <a:t>ed</a:t>
            </a:r>
            <a:r>
              <a:rPr lang="en-US" dirty="0"/>
              <a:t> teacher, general </a:t>
            </a:r>
            <a:r>
              <a:rPr lang="en-US" dirty="0" err="1"/>
              <a:t>ed</a:t>
            </a:r>
            <a:r>
              <a:rPr lang="en-US" dirty="0"/>
              <a:t> teacher, and the student) where the general </a:t>
            </a:r>
            <a:r>
              <a:rPr lang="en-US" dirty="0" err="1"/>
              <a:t>ed</a:t>
            </a:r>
            <a:r>
              <a:rPr lang="en-US" dirty="0"/>
              <a:t> teacher provides services they design</a:t>
            </a:r>
          </a:p>
          <a:p>
            <a:pPr lvl="1"/>
            <a:r>
              <a:rPr lang="en-US" dirty="0"/>
              <a:t>Indirect because services are delivered to a third party (usually the student)</a:t>
            </a:r>
          </a:p>
          <a:p>
            <a:r>
              <a:rPr lang="en-US" dirty="0"/>
              <a:t>Voluntariness</a:t>
            </a:r>
          </a:p>
          <a:p>
            <a:pPr lvl="1"/>
            <a:r>
              <a:rPr lang="en-US" dirty="0"/>
              <a:t>The relationship is voluntary</a:t>
            </a:r>
          </a:p>
          <a:p>
            <a:pPr lvl="1"/>
            <a:r>
              <a:rPr lang="en-US" dirty="0"/>
              <a:t>Either the consultant or the consultee can terminate the relationship at will</a:t>
            </a:r>
          </a:p>
          <a:p>
            <a:r>
              <a:rPr lang="en-US" dirty="0"/>
              <a:t>Expert and directional relationship</a:t>
            </a:r>
          </a:p>
          <a:p>
            <a:pPr lvl="1"/>
            <a:r>
              <a:rPr lang="en-US" dirty="0"/>
              <a:t>The consultant does NOT have authority of the consultee</a:t>
            </a:r>
          </a:p>
          <a:p>
            <a:pPr lvl="1"/>
            <a:r>
              <a:rPr lang="en-US" dirty="0"/>
              <a:t>It is generally assumed that the consultant is offering a service because the consultee has a problem that cannot be remedied without another’s assistance</a:t>
            </a:r>
          </a:p>
        </p:txBody>
      </p:sp>
    </p:spTree>
    <p:extLst>
      <p:ext uri="{BB962C8B-B14F-4D97-AF65-F5344CB8AC3E}">
        <p14:creationId xmlns:p14="http://schemas.microsoft.com/office/powerpoint/2010/main" val="890867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Characteristics of Consultation </a:t>
            </a:r>
            <a:r>
              <a:rPr lang="en-US" altLang="en-US" sz="2000" dirty="0"/>
              <a:t>(cont.)</a:t>
            </a:r>
            <a:endParaRPr lang="en-US" altLang="en-US" dirty="0"/>
          </a:p>
        </p:txBody>
      </p:sp>
      <p:sp>
        <p:nvSpPr>
          <p:cNvPr id="3" name="Text Placeholder 2"/>
          <p:cNvSpPr>
            <a:spLocks noGrp="1"/>
          </p:cNvSpPr>
          <p:nvPr>
            <p:ph type="body" idx="1"/>
          </p:nvPr>
        </p:nvSpPr>
        <p:spPr/>
        <p:txBody>
          <a:bodyPr>
            <a:normAutofit/>
          </a:bodyPr>
          <a:lstStyle/>
          <a:p>
            <a:r>
              <a:rPr lang="en-US" dirty="0"/>
              <a:t>Problem solving process with steps or stages</a:t>
            </a:r>
          </a:p>
          <a:p>
            <a:pPr lvl="1"/>
            <a:r>
              <a:rPr lang="en-US" dirty="0"/>
              <a:t>Consultation is a particular form of problem solving</a:t>
            </a:r>
          </a:p>
          <a:p>
            <a:pPr lvl="1"/>
            <a:r>
              <a:rPr lang="en-US" dirty="0"/>
              <a:t>As you learned previously, problem solving involves a series of steps to go through</a:t>
            </a:r>
          </a:p>
          <a:p>
            <a:pPr lvl="1"/>
            <a:r>
              <a:rPr lang="en-US" dirty="0"/>
              <a:t>Consultation focuses primarily on the beginning and end of the process</a:t>
            </a:r>
          </a:p>
        </p:txBody>
      </p:sp>
    </p:spTree>
    <p:extLst>
      <p:ext uri="{BB962C8B-B14F-4D97-AF65-F5344CB8AC3E}">
        <p14:creationId xmlns:p14="http://schemas.microsoft.com/office/powerpoint/2010/main" val="3146398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Characteristics of Consultation </a:t>
            </a:r>
            <a:r>
              <a:rPr lang="en-US" altLang="en-US" sz="2000" dirty="0"/>
              <a:t>(cont.)</a:t>
            </a:r>
            <a:endParaRPr lang="en-US" altLang="en-US" dirty="0"/>
          </a:p>
        </p:txBody>
      </p:sp>
      <p:sp>
        <p:nvSpPr>
          <p:cNvPr id="3" name="Text Placeholder 2"/>
          <p:cNvSpPr>
            <a:spLocks noGrp="1"/>
          </p:cNvSpPr>
          <p:nvPr>
            <p:ph type="body" idx="1"/>
          </p:nvPr>
        </p:nvSpPr>
        <p:spPr/>
        <p:txBody>
          <a:bodyPr>
            <a:normAutofit/>
          </a:bodyPr>
          <a:lstStyle/>
          <a:p>
            <a:r>
              <a:rPr lang="en-US" dirty="0"/>
              <a:t>Shared but differentiated responsibilities and accountability</a:t>
            </a:r>
          </a:p>
          <a:p>
            <a:pPr lvl="1"/>
            <a:r>
              <a:rPr lang="en-US" dirty="0"/>
              <a:t>Consultants and consultees both have responsibility and accountability for the process, but they are different</a:t>
            </a:r>
          </a:p>
          <a:p>
            <a:pPr lvl="1"/>
            <a:r>
              <a:rPr lang="en-US" dirty="0"/>
              <a:t>The consultant’s responsibility is to ensure the consulting process is followed appropriately and to offer specific and feasible assistant to the consultee’s needs; it is NOT to control the consultee’s decisions and are not accountable for the end result if they have successfully performed their own role in it</a:t>
            </a:r>
          </a:p>
          <a:p>
            <a:pPr lvl="1"/>
            <a:r>
              <a:rPr lang="en-US" dirty="0"/>
              <a:t>The consultee’s responsibility is to participate in good faith in the consultation process and to seriously consider the assistance being offered</a:t>
            </a:r>
          </a:p>
          <a:p>
            <a:pPr lvl="2"/>
            <a:r>
              <a:rPr lang="en-US" dirty="0"/>
              <a:t>If the consultee agrees with this, it is his/her responsibility to implement it appropriately</a:t>
            </a:r>
          </a:p>
        </p:txBody>
      </p:sp>
    </p:spTree>
    <p:extLst>
      <p:ext uri="{BB962C8B-B14F-4D97-AF65-F5344CB8AC3E}">
        <p14:creationId xmlns:p14="http://schemas.microsoft.com/office/powerpoint/2010/main" val="422831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Rationale and Benefits of Consultation</a:t>
            </a:r>
            <a:endParaRPr lang="en-US" altLang="en-US" dirty="0"/>
          </a:p>
        </p:txBody>
      </p:sp>
      <p:sp>
        <p:nvSpPr>
          <p:cNvPr id="3" name="Text Placeholder 2"/>
          <p:cNvSpPr>
            <a:spLocks noGrp="1"/>
          </p:cNvSpPr>
          <p:nvPr>
            <p:ph type="body" idx="1"/>
          </p:nvPr>
        </p:nvSpPr>
        <p:spPr/>
        <p:txBody>
          <a:bodyPr/>
          <a:lstStyle/>
          <a:p>
            <a:r>
              <a:rPr lang="en-US" altLang="en-US"/>
              <a:t>A viable option for successfully educating students with disabilities or other special needs</a:t>
            </a:r>
          </a:p>
          <a:p>
            <a:r>
              <a:rPr lang="en-US" altLang="en-US"/>
              <a:t>A low-cost and efficient means by which students with special needs who do not have disabilities can receive focused attention by professional staff</a:t>
            </a:r>
          </a:p>
          <a:p>
            <a:r>
              <a:rPr lang="en-US" altLang="en-US"/>
              <a:t>A prevention role by providing a limited type of service to students at risk</a:t>
            </a:r>
          </a:p>
          <a:p>
            <a:r>
              <a:rPr lang="en-US" altLang="en-US"/>
              <a:t>A means of professional development when teachers seek assistance from consultants</a:t>
            </a:r>
            <a:endParaRPr lang="en-US" altLang="en-US" dirty="0"/>
          </a:p>
        </p:txBody>
      </p:sp>
    </p:spTree>
    <p:extLst>
      <p:ext uri="{BB962C8B-B14F-4D97-AF65-F5344CB8AC3E}">
        <p14:creationId xmlns:p14="http://schemas.microsoft.com/office/powerpoint/2010/main" val="78321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Consultation Models</a:t>
            </a:r>
            <a:endParaRPr lang="en-US" altLang="en-US" dirty="0"/>
          </a:p>
        </p:txBody>
      </p:sp>
      <p:sp>
        <p:nvSpPr>
          <p:cNvPr id="3" name="Text Placeholder 2"/>
          <p:cNvSpPr>
            <a:spLocks noGrp="1"/>
          </p:cNvSpPr>
          <p:nvPr>
            <p:ph type="body" idx="1"/>
          </p:nvPr>
        </p:nvSpPr>
        <p:spPr/>
        <p:txBody>
          <a:bodyPr/>
          <a:lstStyle/>
          <a:p>
            <a:pPr lvl="0"/>
            <a:r>
              <a:rPr lang="en-US" altLang="en-US"/>
              <a:t>Behavioral consultation</a:t>
            </a:r>
          </a:p>
          <a:p>
            <a:r>
              <a:rPr lang="en-US" altLang="en-US"/>
              <a:t>Clinical consultation</a:t>
            </a:r>
            <a:endParaRPr lang="en-US" altLang="en-US" dirty="0"/>
          </a:p>
        </p:txBody>
      </p:sp>
    </p:spTree>
    <p:extLst>
      <p:ext uri="{BB962C8B-B14F-4D97-AF65-F5344CB8AC3E}">
        <p14:creationId xmlns:p14="http://schemas.microsoft.com/office/powerpoint/2010/main" val="200022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Behavioral Consultation</a:t>
            </a:r>
            <a:endParaRPr lang="en-US" altLang="en-US" dirty="0"/>
          </a:p>
        </p:txBody>
      </p:sp>
      <p:sp>
        <p:nvSpPr>
          <p:cNvPr id="3" name="Text Placeholder 2"/>
          <p:cNvSpPr>
            <a:spLocks noGrp="1"/>
          </p:cNvSpPr>
          <p:nvPr>
            <p:ph type="body" idx="1"/>
          </p:nvPr>
        </p:nvSpPr>
        <p:spPr/>
        <p:txBody>
          <a:bodyPr/>
          <a:lstStyle/>
          <a:p>
            <a:r>
              <a:rPr lang="en-US" altLang="en-US" dirty="0"/>
              <a:t>Behavioral consultation has the most clearly-defined stages of any consultation model</a:t>
            </a:r>
          </a:p>
          <a:p>
            <a:r>
              <a:rPr lang="en-US" altLang="en-US" dirty="0"/>
              <a:t>The stages resemble the general problem solving process</a:t>
            </a:r>
          </a:p>
          <a:p>
            <a:r>
              <a:rPr lang="en-US" altLang="en-US" dirty="0"/>
              <a:t>Behavior consultation steps include:</a:t>
            </a:r>
          </a:p>
          <a:p>
            <a:pPr lvl="1"/>
            <a:r>
              <a:rPr lang="en-US" altLang="en-US" dirty="0"/>
              <a:t>Problem identification</a:t>
            </a:r>
          </a:p>
          <a:p>
            <a:pPr lvl="1"/>
            <a:r>
              <a:rPr lang="en-US" altLang="en-US" dirty="0"/>
              <a:t>Problem analysis</a:t>
            </a:r>
          </a:p>
          <a:p>
            <a:pPr lvl="1"/>
            <a:r>
              <a:rPr lang="en-US" altLang="en-US" dirty="0"/>
              <a:t>Intervention</a:t>
            </a:r>
          </a:p>
          <a:p>
            <a:pPr lvl="1"/>
            <a:r>
              <a:rPr lang="en-US" altLang="en-US" dirty="0"/>
              <a:t>Evaluation</a:t>
            </a:r>
          </a:p>
        </p:txBody>
      </p:sp>
    </p:spTree>
    <p:extLst>
      <p:ext uri="{BB962C8B-B14F-4D97-AF65-F5344CB8AC3E}">
        <p14:creationId xmlns:p14="http://schemas.microsoft.com/office/powerpoint/2010/main" val="120285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Clinical Consultation</a:t>
            </a:r>
            <a:endParaRPr lang="en-US" altLang="en-US" dirty="0"/>
          </a:p>
        </p:txBody>
      </p:sp>
      <p:sp>
        <p:nvSpPr>
          <p:cNvPr id="3" name="Text Placeholder 2"/>
          <p:cNvSpPr>
            <a:spLocks noGrp="1"/>
          </p:cNvSpPr>
          <p:nvPr>
            <p:ph type="body" idx="1"/>
          </p:nvPr>
        </p:nvSpPr>
        <p:spPr/>
        <p:txBody>
          <a:bodyPr/>
          <a:lstStyle/>
          <a:p>
            <a:r>
              <a:rPr lang="en-US" altLang="en-US" dirty="0"/>
              <a:t>Clinical consultation is a diagnostic model</a:t>
            </a:r>
          </a:p>
          <a:p>
            <a:r>
              <a:rPr lang="en-US" altLang="en-US" dirty="0"/>
              <a:t>It considers the client the source of the problem . . . not the consultee</a:t>
            </a:r>
          </a:p>
          <a:p>
            <a:r>
              <a:rPr lang="en-US" altLang="en-US" dirty="0"/>
              <a:t>The consultant is not part of implementation or monitoring</a:t>
            </a:r>
          </a:p>
          <a:p>
            <a:r>
              <a:rPr lang="en-US" altLang="en-US" dirty="0"/>
              <a:t>Steps are not as clearly defined as in behavioral consultation</a:t>
            </a:r>
          </a:p>
          <a:p>
            <a:r>
              <a:rPr lang="en-US" altLang="en-US" dirty="0"/>
              <a:t>It may be preferred when consultants have limited time to offer assistance to consultees or when a complex problem needs clarification that can be offered by an expert diagnostician</a:t>
            </a:r>
          </a:p>
        </p:txBody>
      </p:sp>
    </p:spTree>
    <p:extLst>
      <p:ext uri="{BB962C8B-B14F-4D97-AF65-F5344CB8AC3E}">
        <p14:creationId xmlns:p14="http://schemas.microsoft.com/office/powerpoint/2010/main" val="1772291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Consultation and Collaboration</a:t>
            </a:r>
            <a:endParaRPr lang="en-US" altLang="en-US" dirty="0"/>
          </a:p>
        </p:txBody>
      </p:sp>
      <p:sp>
        <p:nvSpPr>
          <p:cNvPr id="3" name="Text Placeholder 2"/>
          <p:cNvSpPr>
            <a:spLocks noGrp="1"/>
          </p:cNvSpPr>
          <p:nvPr>
            <p:ph type="body" idx="1"/>
          </p:nvPr>
        </p:nvSpPr>
        <p:spPr/>
        <p:txBody>
          <a:bodyPr/>
          <a:lstStyle/>
          <a:p>
            <a:r>
              <a:rPr lang="en-US" altLang="en-US" dirty="0"/>
              <a:t>Consultants individualize their work and adapt procedures to fit contextual variables, and relate their consulting to their other role responsibilities</a:t>
            </a:r>
          </a:p>
          <a:p>
            <a:r>
              <a:rPr lang="en-US" altLang="en-US" dirty="0"/>
              <a:t>The concept of collaboration and the notion of consultation often are framed as a discussion of voluntariness</a:t>
            </a:r>
          </a:p>
          <a:p>
            <a:r>
              <a:rPr lang="en-US" altLang="en-US" dirty="0"/>
              <a:t>Because collaboration is a style or an approach to interaction, it can be attached to the consultation process</a:t>
            </a:r>
          </a:p>
          <a:p>
            <a:r>
              <a:rPr lang="en-US" altLang="en-US" dirty="0"/>
              <a:t>Any model of consultation can be implemented collaboratively</a:t>
            </a:r>
          </a:p>
        </p:txBody>
      </p:sp>
    </p:spTree>
    <p:extLst>
      <p:ext uri="{BB962C8B-B14F-4D97-AF65-F5344CB8AC3E}">
        <p14:creationId xmlns:p14="http://schemas.microsoft.com/office/powerpoint/2010/main" val="298107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Meaning of Consultation and Collaboration</a:t>
            </a:r>
          </a:p>
        </p:txBody>
      </p:sp>
      <p:sp>
        <p:nvSpPr>
          <p:cNvPr id="3" name="Content Placeholder 2"/>
          <p:cNvSpPr>
            <a:spLocks noGrp="1"/>
          </p:cNvSpPr>
          <p:nvPr>
            <p:ph idx="1"/>
          </p:nvPr>
        </p:nvSpPr>
        <p:spPr/>
        <p:txBody>
          <a:bodyPr/>
          <a:lstStyle/>
          <a:p>
            <a:r>
              <a:rPr lang="en-US" dirty="0"/>
              <a:t>In some school districts, “consultation” and “collaboration” have two very distinct meanings unrelated to co-teaching</a:t>
            </a:r>
          </a:p>
          <a:p>
            <a:r>
              <a:rPr lang="en-US" dirty="0"/>
              <a:t>For instance, in Miami-Dade County Public Schools, consultation means much the same as stated in the previous slides</a:t>
            </a:r>
          </a:p>
          <a:p>
            <a:pPr lvl="1"/>
            <a:r>
              <a:rPr lang="en-US" dirty="0"/>
              <a:t>The special education teacher is a consultant to the general education teacher, assisting him/her in strategies to assist a child with special needs</a:t>
            </a:r>
          </a:p>
          <a:p>
            <a:r>
              <a:rPr lang="en-US" dirty="0"/>
              <a:t>Again in Miami-Dade County Public Schools, collaboration means that the special education teacher spends all or part of a class session working directly with one or more students with special needs</a:t>
            </a:r>
          </a:p>
          <a:p>
            <a:pPr lvl="1"/>
            <a:r>
              <a:rPr lang="en-US" dirty="0"/>
              <a:t>This is NOT co-teaching; it is directly working with a child with a disability</a:t>
            </a:r>
          </a:p>
        </p:txBody>
      </p:sp>
    </p:spTree>
    <p:extLst>
      <p:ext uri="{BB962C8B-B14F-4D97-AF65-F5344CB8AC3E}">
        <p14:creationId xmlns:p14="http://schemas.microsoft.com/office/powerpoint/2010/main" val="198867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Teaming in a Multi-Tier System of Supports (M</a:t>
            </a:r>
            <a:r>
              <a:rPr lang="en-US" sz="100" dirty="0"/>
              <a:t> </a:t>
            </a:r>
            <a:r>
              <a:rPr lang="en-US" dirty="0"/>
              <a:t>T</a:t>
            </a:r>
            <a:r>
              <a:rPr lang="en-US" sz="100" dirty="0"/>
              <a:t> </a:t>
            </a:r>
            <a:r>
              <a:rPr lang="en-US" dirty="0"/>
              <a:t>S</a:t>
            </a:r>
            <a:r>
              <a:rPr lang="en-US" sz="100" dirty="0"/>
              <a:t> </a:t>
            </a:r>
            <a:r>
              <a:rPr lang="en-US" dirty="0"/>
              <a:t>S)</a:t>
            </a:r>
            <a:endParaRPr lang="en-US" sz="2000" dirty="0"/>
          </a:p>
        </p:txBody>
      </p:sp>
      <p:sp>
        <p:nvSpPr>
          <p:cNvPr id="3" name="Content Placeholder 2"/>
          <p:cNvSpPr>
            <a:spLocks noGrp="1"/>
          </p:cNvSpPr>
          <p:nvPr>
            <p:ph idx="1"/>
          </p:nvPr>
        </p:nvSpPr>
        <p:spPr/>
        <p:txBody>
          <a:bodyPr/>
          <a:lstStyle/>
          <a:p>
            <a:r>
              <a:rPr lang="en-US" sz="2000" dirty="0"/>
              <a:t>The terms, response to intervention (R</a:t>
            </a:r>
            <a:r>
              <a:rPr lang="en-US" sz="100" dirty="0"/>
              <a:t> </a:t>
            </a:r>
            <a:r>
              <a:rPr lang="en-US" sz="2000" dirty="0"/>
              <a:t>t</a:t>
            </a:r>
            <a:r>
              <a:rPr lang="en-US" sz="100" dirty="0"/>
              <a:t> </a:t>
            </a:r>
            <a:r>
              <a:rPr lang="en-US" sz="2000" dirty="0"/>
              <a:t>I) in multi-tier system of support (M</a:t>
            </a:r>
            <a:r>
              <a:rPr lang="en-US" sz="100" dirty="0"/>
              <a:t> </a:t>
            </a:r>
            <a:r>
              <a:rPr lang="en-US" sz="2000" dirty="0"/>
              <a:t>T</a:t>
            </a:r>
            <a:r>
              <a:rPr lang="en-US" sz="100" dirty="0"/>
              <a:t> </a:t>
            </a:r>
            <a:r>
              <a:rPr lang="en-US" sz="2000" dirty="0"/>
              <a:t>S</a:t>
            </a:r>
            <a:r>
              <a:rPr lang="en-US" sz="100" dirty="0"/>
              <a:t> </a:t>
            </a:r>
            <a:r>
              <a:rPr lang="en-US" sz="2000" dirty="0"/>
              <a:t>S) are often used interchangeably among many educators, but they are not quite the same</a:t>
            </a:r>
          </a:p>
          <a:p>
            <a:r>
              <a:rPr lang="en-US" sz="2000" dirty="0"/>
              <a:t>R</a:t>
            </a:r>
            <a:r>
              <a:rPr lang="en-US" sz="100" dirty="0"/>
              <a:t> </a:t>
            </a:r>
            <a:r>
              <a:rPr lang="en-US" sz="2000" dirty="0"/>
              <a:t>t</a:t>
            </a:r>
            <a:r>
              <a:rPr lang="en-US" sz="100" dirty="0"/>
              <a:t> </a:t>
            </a:r>
            <a:r>
              <a:rPr lang="en-US" sz="2000" dirty="0"/>
              <a:t>I</a:t>
            </a:r>
          </a:p>
          <a:p>
            <a:pPr lvl="1"/>
            <a:r>
              <a:rPr lang="en-US" sz="1800" dirty="0"/>
              <a:t>An instructional framework used to help students who are struggling academically</a:t>
            </a:r>
          </a:p>
          <a:p>
            <a:pPr lvl="1"/>
            <a:r>
              <a:rPr lang="en-US" sz="1800" dirty="0"/>
              <a:t>It typically includes three tiers of instruction</a:t>
            </a:r>
          </a:p>
          <a:p>
            <a:pPr lvl="1"/>
            <a:r>
              <a:rPr lang="en-US" sz="1800" dirty="0"/>
              <a:t>Assessment, progress monitoring, and data driven decision-making are all components of the R</a:t>
            </a:r>
            <a:r>
              <a:rPr lang="en-US" sz="100" dirty="0"/>
              <a:t> </a:t>
            </a:r>
            <a:r>
              <a:rPr lang="en-US" sz="1800" dirty="0"/>
              <a:t>t</a:t>
            </a:r>
            <a:r>
              <a:rPr lang="en-US" sz="100" dirty="0"/>
              <a:t> </a:t>
            </a:r>
            <a:r>
              <a:rPr lang="en-US" sz="1800" dirty="0"/>
              <a:t>I process</a:t>
            </a:r>
          </a:p>
          <a:p>
            <a:pPr lvl="1"/>
            <a:r>
              <a:rPr lang="en-US" sz="1800" dirty="0"/>
              <a:t>The concept of RtI was included in I</a:t>
            </a:r>
            <a:r>
              <a:rPr lang="en-US" sz="100" dirty="0"/>
              <a:t> </a:t>
            </a:r>
            <a:r>
              <a:rPr lang="en-US" sz="1800" dirty="0"/>
              <a:t>D</a:t>
            </a:r>
            <a:r>
              <a:rPr lang="en-US" sz="100" dirty="0"/>
              <a:t> </a:t>
            </a:r>
            <a:r>
              <a:rPr lang="en-US" sz="1800" dirty="0"/>
              <a:t>E</a:t>
            </a:r>
            <a:r>
              <a:rPr lang="en-US" sz="100" dirty="0"/>
              <a:t> </a:t>
            </a:r>
            <a:r>
              <a:rPr lang="en-US" sz="1800" dirty="0"/>
              <a:t>A 2004 to use it in determining if a child has a specific learning disability</a:t>
            </a:r>
          </a:p>
          <a:p>
            <a:pPr lvl="2"/>
            <a:r>
              <a:rPr lang="en-US" sz="1600" dirty="0"/>
              <a:t>Historically the focus of R</a:t>
            </a:r>
            <a:r>
              <a:rPr lang="en-US" sz="100" dirty="0"/>
              <a:t> </a:t>
            </a:r>
            <a:r>
              <a:rPr lang="en-US" sz="1600" dirty="0"/>
              <a:t>T</a:t>
            </a:r>
            <a:r>
              <a:rPr lang="en-US" sz="100" dirty="0"/>
              <a:t> </a:t>
            </a:r>
            <a:r>
              <a:rPr lang="en-US" sz="1600" dirty="0"/>
              <a:t>I was primarily on identification</a:t>
            </a:r>
          </a:p>
          <a:p>
            <a:pPr lvl="2"/>
            <a:r>
              <a:rPr lang="en-US" sz="1600" dirty="0"/>
              <a:t>It has now become a mechanism of instructional delivery and progress monitoring for </a:t>
            </a:r>
            <a:br>
              <a:rPr lang="en-US" sz="1600" dirty="0"/>
            </a:br>
            <a:r>
              <a:rPr lang="en-US" sz="1600" dirty="0"/>
              <a:t>all students</a:t>
            </a:r>
          </a:p>
        </p:txBody>
      </p:sp>
    </p:spTree>
    <p:extLst>
      <p:ext uri="{BB962C8B-B14F-4D97-AF65-F5344CB8AC3E}">
        <p14:creationId xmlns:p14="http://schemas.microsoft.com/office/powerpoint/2010/main" val="1565781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Teaming in a Multi-Tier System of Supports (M</a:t>
            </a:r>
            <a:r>
              <a:rPr lang="en-US" sz="100" dirty="0"/>
              <a:t> </a:t>
            </a:r>
            <a:r>
              <a:rPr lang="en-US" dirty="0"/>
              <a:t>T</a:t>
            </a:r>
            <a:r>
              <a:rPr lang="en-US" sz="100" dirty="0"/>
              <a:t> </a:t>
            </a:r>
            <a:r>
              <a:rPr lang="en-US" dirty="0"/>
              <a:t>S</a:t>
            </a:r>
            <a:r>
              <a:rPr lang="en-US" sz="100" dirty="0"/>
              <a:t> </a:t>
            </a:r>
            <a:r>
              <a:rPr lang="en-US" dirty="0"/>
              <a:t>S) </a:t>
            </a:r>
            <a:r>
              <a:rPr lang="en-US" sz="2000" dirty="0"/>
              <a:t>(Cont.)</a:t>
            </a:r>
          </a:p>
        </p:txBody>
      </p:sp>
      <p:sp>
        <p:nvSpPr>
          <p:cNvPr id="3" name="Content Placeholder 2"/>
          <p:cNvSpPr>
            <a:spLocks noGrp="1"/>
          </p:cNvSpPr>
          <p:nvPr>
            <p:ph idx="1"/>
          </p:nvPr>
        </p:nvSpPr>
        <p:spPr/>
        <p:txBody>
          <a:bodyPr/>
          <a:lstStyle/>
          <a:p>
            <a:r>
              <a:rPr lang="en-US" dirty="0"/>
              <a:t>M</a:t>
            </a:r>
            <a:r>
              <a:rPr lang="en-US" sz="200" dirty="0"/>
              <a:t> </a:t>
            </a:r>
            <a:r>
              <a:rPr lang="en-US" dirty="0"/>
              <a:t>T</a:t>
            </a:r>
            <a:r>
              <a:rPr lang="en-US" sz="200" dirty="0"/>
              <a:t> </a:t>
            </a:r>
            <a:r>
              <a:rPr lang="en-US" dirty="0"/>
              <a:t>S</a:t>
            </a:r>
            <a:r>
              <a:rPr lang="en-US" sz="200" dirty="0"/>
              <a:t> </a:t>
            </a:r>
            <a:r>
              <a:rPr lang="en-US" dirty="0" err="1"/>
              <a:t>S</a:t>
            </a:r>
            <a:endParaRPr lang="en-US" dirty="0"/>
          </a:p>
          <a:p>
            <a:pPr lvl="1"/>
            <a:r>
              <a:rPr lang="en-US" dirty="0"/>
              <a:t>M</a:t>
            </a:r>
            <a:r>
              <a:rPr lang="en-US" sz="100" dirty="0"/>
              <a:t> </a:t>
            </a:r>
            <a:r>
              <a:rPr lang="en-US" dirty="0"/>
              <a:t>T</a:t>
            </a:r>
            <a:r>
              <a:rPr lang="en-US" sz="100" dirty="0"/>
              <a:t> </a:t>
            </a:r>
            <a:r>
              <a:rPr lang="en-US" dirty="0"/>
              <a:t>S</a:t>
            </a:r>
            <a:r>
              <a:rPr lang="en-US" sz="100" dirty="0"/>
              <a:t> </a:t>
            </a:r>
            <a:r>
              <a:rPr lang="en-US" dirty="0"/>
              <a:t>S is more comprehensive that </a:t>
            </a:r>
            <a:r>
              <a:rPr lang="en-US" dirty="0" err="1"/>
              <a:t>Rt</a:t>
            </a:r>
            <a:endParaRPr lang="en-US" dirty="0"/>
          </a:p>
          <a:p>
            <a:pPr lvl="1"/>
            <a:r>
              <a:rPr lang="en-US" dirty="0"/>
              <a:t>It may include the three levels of R</a:t>
            </a:r>
            <a:r>
              <a:rPr lang="en-US" sz="100" dirty="0"/>
              <a:t> </a:t>
            </a:r>
            <a:r>
              <a:rPr lang="en-US" dirty="0"/>
              <a:t>t</a:t>
            </a:r>
            <a:r>
              <a:rPr lang="en-US" sz="100" dirty="0"/>
              <a:t> </a:t>
            </a:r>
            <a:r>
              <a:rPr lang="en-US" dirty="0"/>
              <a:t>I</a:t>
            </a:r>
          </a:p>
          <a:p>
            <a:pPr lvl="1"/>
            <a:r>
              <a:rPr lang="en-US" dirty="0"/>
              <a:t>It goes beyond academics and it also covers social and emotional supports</a:t>
            </a:r>
          </a:p>
          <a:p>
            <a:pPr lvl="1"/>
            <a:r>
              <a:rPr lang="en-US" dirty="0"/>
              <a:t>That means it can include behavior intervention plans (B</a:t>
            </a:r>
            <a:r>
              <a:rPr lang="en-US" sz="100" dirty="0"/>
              <a:t> </a:t>
            </a:r>
            <a:r>
              <a:rPr lang="en-US" dirty="0"/>
              <a:t>I</a:t>
            </a:r>
            <a:r>
              <a:rPr lang="en-US" sz="100" dirty="0"/>
              <a:t> </a:t>
            </a:r>
            <a:r>
              <a:rPr lang="en-US" dirty="0"/>
              <a:t>Ps)</a:t>
            </a:r>
          </a:p>
          <a:p>
            <a:pPr lvl="1"/>
            <a:r>
              <a:rPr lang="en-US" dirty="0"/>
              <a:t>Proponents of M</a:t>
            </a:r>
            <a:r>
              <a:rPr lang="en-US" sz="100" dirty="0"/>
              <a:t> </a:t>
            </a:r>
            <a:r>
              <a:rPr lang="en-US" dirty="0"/>
              <a:t>T</a:t>
            </a:r>
            <a:r>
              <a:rPr lang="en-US" sz="100" dirty="0"/>
              <a:t> </a:t>
            </a:r>
            <a:r>
              <a:rPr lang="en-US" dirty="0"/>
              <a:t>S</a:t>
            </a:r>
            <a:r>
              <a:rPr lang="en-US" sz="100" dirty="0"/>
              <a:t> </a:t>
            </a:r>
            <a:r>
              <a:rPr lang="en-US" dirty="0"/>
              <a:t>S see it as the evolution of the R</a:t>
            </a:r>
            <a:r>
              <a:rPr lang="en-US" sz="100" dirty="0"/>
              <a:t> </a:t>
            </a:r>
            <a:r>
              <a:rPr lang="en-US" dirty="0"/>
              <a:t>t</a:t>
            </a:r>
            <a:r>
              <a:rPr lang="en-US" sz="100" dirty="0"/>
              <a:t> </a:t>
            </a:r>
            <a:r>
              <a:rPr lang="en-US" dirty="0"/>
              <a:t>I model</a:t>
            </a:r>
          </a:p>
        </p:txBody>
      </p:sp>
    </p:spTree>
    <p:extLst>
      <p:ext uri="{BB962C8B-B14F-4D97-AF65-F5344CB8AC3E}">
        <p14:creationId xmlns:p14="http://schemas.microsoft.com/office/powerpoint/2010/main" val="1454885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Positive Behavioral Interventions and Supports (PBIS)</a:t>
            </a:r>
          </a:p>
        </p:txBody>
      </p:sp>
      <p:sp>
        <p:nvSpPr>
          <p:cNvPr id="3" name="Content Placeholder 2"/>
          <p:cNvSpPr>
            <a:spLocks noGrp="1"/>
          </p:cNvSpPr>
          <p:nvPr>
            <p:ph idx="1"/>
          </p:nvPr>
        </p:nvSpPr>
        <p:spPr/>
        <p:txBody>
          <a:bodyPr/>
          <a:lstStyle/>
          <a:p>
            <a:r>
              <a:rPr lang="en-US" dirty="0"/>
              <a:t>Positive Behavioral Interventions and Supports (PBIS) is an approach for assisting school personnel in adopting and organizing evidence-based behavioral interventions</a:t>
            </a:r>
          </a:p>
          <a:p>
            <a:r>
              <a:rPr lang="en-US" dirty="0"/>
              <a:t>It is part of a comprehensive MTSS framework and includes the three-tiered framework that provides a continuum of supports and services designed to promote appropriate behaviors and prevent and address challenging behaviors</a:t>
            </a:r>
          </a:p>
          <a:p>
            <a:r>
              <a:rPr lang="en-US" dirty="0"/>
              <a:t>PBIS is not a packaged curriculum, nor does is come with a manual</a:t>
            </a:r>
          </a:p>
          <a:p>
            <a:pPr lvl="1"/>
            <a:r>
              <a:rPr lang="en-US" dirty="0"/>
              <a:t>It is a prevention-oriented way for school personnel to organize evidence-based practices, improve their implementation of those practices, and maximize academic and social outcomes for students</a:t>
            </a:r>
          </a:p>
        </p:txBody>
      </p:sp>
    </p:spTree>
    <p:extLst>
      <p:ext uri="{BB962C8B-B14F-4D97-AF65-F5344CB8AC3E}">
        <p14:creationId xmlns:p14="http://schemas.microsoft.com/office/powerpoint/2010/main" val="870696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Monitoring Student Progress and Team Data-Based Decision Making</a:t>
            </a:r>
            <a:endParaRPr lang="en-US" dirty="0"/>
          </a:p>
        </p:txBody>
      </p:sp>
      <p:sp>
        <p:nvSpPr>
          <p:cNvPr id="3" name="Content Placeholder 2"/>
          <p:cNvSpPr>
            <a:spLocks noGrp="1"/>
          </p:cNvSpPr>
          <p:nvPr>
            <p:ph idx="1"/>
          </p:nvPr>
        </p:nvSpPr>
        <p:spPr>
          <a:xfrm>
            <a:off x="685800" y="2194560"/>
            <a:ext cx="10820400" cy="4492843"/>
          </a:xfrm>
        </p:spPr>
        <p:txBody>
          <a:bodyPr>
            <a:normAutofit/>
          </a:bodyPr>
          <a:lstStyle/>
          <a:p>
            <a:r>
              <a:rPr lang="en-US" dirty="0"/>
              <a:t>Frequent monitoring of progress is a key component of both M</a:t>
            </a:r>
            <a:r>
              <a:rPr lang="en-US" sz="100" dirty="0"/>
              <a:t> </a:t>
            </a:r>
            <a:r>
              <a:rPr lang="en-US" dirty="0"/>
              <a:t>T</a:t>
            </a:r>
            <a:r>
              <a:rPr lang="en-US" sz="100" dirty="0"/>
              <a:t> </a:t>
            </a:r>
            <a:r>
              <a:rPr lang="en-US" dirty="0"/>
              <a:t>S</a:t>
            </a:r>
            <a:r>
              <a:rPr lang="en-US" sz="100" dirty="0"/>
              <a:t> </a:t>
            </a:r>
            <a:r>
              <a:rPr lang="en-US" dirty="0"/>
              <a:t>S and R</a:t>
            </a:r>
            <a:r>
              <a:rPr lang="en-US" sz="100" dirty="0"/>
              <a:t> </a:t>
            </a:r>
            <a:r>
              <a:rPr lang="en-US" dirty="0"/>
              <a:t>t</a:t>
            </a:r>
            <a:r>
              <a:rPr lang="en-US" sz="100" dirty="0"/>
              <a:t> </a:t>
            </a:r>
            <a:r>
              <a:rPr lang="en-US" dirty="0"/>
              <a:t>I and has always been at the heart of what special education is all about</a:t>
            </a:r>
          </a:p>
          <a:p>
            <a:r>
              <a:rPr lang="en-US" dirty="0"/>
              <a:t>The mere mention of the word </a:t>
            </a:r>
            <a:r>
              <a:rPr lang="en-US" i="1" dirty="0"/>
              <a:t>data</a:t>
            </a:r>
            <a:r>
              <a:rPr lang="en-US" dirty="0"/>
              <a:t> puts some teachers on edge</a:t>
            </a:r>
          </a:p>
          <a:p>
            <a:pPr lvl="1"/>
            <a:r>
              <a:rPr lang="en-US" dirty="0"/>
              <a:t>Schools and districts who are successful at promoting data-based decision-making often have dedicated collaboration time for teachers</a:t>
            </a:r>
          </a:p>
          <a:p>
            <a:pPr lvl="1"/>
            <a:r>
              <a:rPr lang="en-US" dirty="0"/>
              <a:t>Teachers typically meet weekly or monthly for school-wide data-focused team meetings</a:t>
            </a:r>
          </a:p>
          <a:p>
            <a:r>
              <a:rPr lang="en-US" dirty="0"/>
              <a:t>Teachers examine a wide variety of data and support each other in improving instruction</a:t>
            </a:r>
          </a:p>
          <a:p>
            <a:pPr lvl="1"/>
            <a:r>
              <a:rPr lang="en-US" dirty="0"/>
              <a:t>This arrangement is often referred to as a professional learning community</a:t>
            </a:r>
          </a:p>
          <a:p>
            <a:pPr lvl="1"/>
            <a:r>
              <a:rPr lang="en-US" dirty="0"/>
              <a:t>With R</a:t>
            </a:r>
            <a:r>
              <a:rPr lang="en-US" sz="100" dirty="0"/>
              <a:t> </a:t>
            </a:r>
            <a:r>
              <a:rPr lang="en-US" dirty="0"/>
              <a:t>t</a:t>
            </a:r>
            <a:r>
              <a:rPr lang="en-US" sz="100" dirty="0"/>
              <a:t> </a:t>
            </a:r>
            <a:r>
              <a:rPr lang="en-US" dirty="0"/>
              <a:t>I and M</a:t>
            </a:r>
            <a:r>
              <a:rPr lang="en-US" sz="100" dirty="0"/>
              <a:t> </a:t>
            </a:r>
            <a:r>
              <a:rPr lang="en-US" dirty="0"/>
              <a:t>T</a:t>
            </a:r>
            <a:r>
              <a:rPr lang="en-US" sz="100" dirty="0"/>
              <a:t> </a:t>
            </a:r>
            <a:r>
              <a:rPr lang="en-US" dirty="0"/>
              <a:t>S</a:t>
            </a:r>
            <a:r>
              <a:rPr lang="en-US" sz="100" dirty="0"/>
              <a:t> </a:t>
            </a:r>
            <a:r>
              <a:rPr lang="en-US" dirty="0"/>
              <a:t>S being implemented in schools, special educators have a crucial role in these building-level teams</a:t>
            </a:r>
          </a:p>
        </p:txBody>
      </p:sp>
    </p:spTree>
    <p:extLst>
      <p:ext uri="{BB962C8B-B14F-4D97-AF65-F5344CB8AC3E}">
        <p14:creationId xmlns:p14="http://schemas.microsoft.com/office/powerpoint/2010/main" val="2847004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Co-Teaching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970804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Co-Teaching Concepts</a:t>
            </a:r>
            <a:endParaRPr lang="en-US" altLang="en-US" dirty="0"/>
          </a:p>
        </p:txBody>
      </p:sp>
      <p:sp>
        <p:nvSpPr>
          <p:cNvPr id="3" name="Text Placeholder 2"/>
          <p:cNvSpPr>
            <a:spLocks noGrp="1"/>
          </p:cNvSpPr>
          <p:nvPr>
            <p:ph type="body" idx="1"/>
          </p:nvPr>
        </p:nvSpPr>
        <p:spPr/>
        <p:txBody>
          <a:bodyPr/>
          <a:lstStyle/>
          <a:p>
            <a:r>
              <a:rPr lang="en-US" altLang="en-US" dirty="0"/>
              <a:t>Co-teaching is a service delivery option for providing special education or related services to students with disabilities or other special needs in their general education classes</a:t>
            </a:r>
          </a:p>
          <a:p>
            <a:r>
              <a:rPr lang="en-US" altLang="en-US" dirty="0"/>
              <a:t>The co-teaching model occurs when two or more professionals jointly deliver substantive instruction to a diverse, blended group of students in a single physical space</a:t>
            </a:r>
          </a:p>
        </p:txBody>
      </p:sp>
    </p:spTree>
    <p:extLst>
      <p:ext uri="{BB962C8B-B14F-4D97-AF65-F5344CB8AC3E}">
        <p14:creationId xmlns:p14="http://schemas.microsoft.com/office/powerpoint/2010/main" val="3445165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Defining Characteristics of Co-Teaching</a:t>
            </a:r>
          </a:p>
        </p:txBody>
      </p:sp>
      <p:sp>
        <p:nvSpPr>
          <p:cNvPr id="3" name="Text Placeholder 2"/>
          <p:cNvSpPr>
            <a:spLocks noGrp="1"/>
          </p:cNvSpPr>
          <p:nvPr>
            <p:ph type="body" idx="1"/>
          </p:nvPr>
        </p:nvSpPr>
        <p:spPr/>
        <p:txBody>
          <a:bodyPr/>
          <a:lstStyle/>
          <a:p>
            <a:r>
              <a:rPr lang="en-US" altLang="en-US" dirty="0"/>
              <a:t>Two or more professionals with different primary areas of expertise</a:t>
            </a:r>
          </a:p>
          <a:p>
            <a:r>
              <a:rPr lang="en-US" altLang="en-US" dirty="0"/>
              <a:t>Joint delivery of instruction</a:t>
            </a:r>
          </a:p>
          <a:p>
            <a:r>
              <a:rPr lang="en-US" altLang="en-US" dirty="0"/>
              <a:t>Diverse group of students</a:t>
            </a:r>
          </a:p>
          <a:p>
            <a:r>
              <a:rPr lang="en-US" altLang="en-US" dirty="0"/>
              <a:t>Shared classroom space</a:t>
            </a:r>
          </a:p>
        </p:txBody>
      </p:sp>
    </p:spTree>
    <p:extLst>
      <p:ext uri="{BB962C8B-B14F-4D97-AF65-F5344CB8AC3E}">
        <p14:creationId xmlns:p14="http://schemas.microsoft.com/office/powerpoint/2010/main" val="2525242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Rationale</a:t>
            </a:r>
            <a:endParaRPr lang="en-US" altLang="en-US" dirty="0"/>
          </a:p>
        </p:txBody>
      </p:sp>
      <p:sp>
        <p:nvSpPr>
          <p:cNvPr id="3" name="Text Placeholder 2"/>
          <p:cNvSpPr>
            <a:spLocks noGrp="1"/>
          </p:cNvSpPr>
          <p:nvPr>
            <p:ph type="body" idx="1"/>
          </p:nvPr>
        </p:nvSpPr>
        <p:spPr/>
        <p:txBody>
          <a:bodyPr/>
          <a:lstStyle/>
          <a:p>
            <a:r>
              <a:rPr lang="en-US" altLang="en-US"/>
              <a:t>An approach for meeting the educational needs of students with diverse learning abilities</a:t>
            </a:r>
          </a:p>
          <a:p>
            <a:r>
              <a:rPr lang="en-US" altLang="en-US"/>
              <a:t>Curricular access with intense and individualized instruction within the general education setting</a:t>
            </a:r>
          </a:p>
          <a:p>
            <a:r>
              <a:rPr lang="en-US" altLang="en-US"/>
              <a:t>A less fragmented and more contextualized education for students with disabilities and other special needs as well as greater instructional intensity and engaged time</a:t>
            </a:r>
            <a:endParaRPr lang="en-US" altLang="en-US" dirty="0"/>
          </a:p>
        </p:txBody>
      </p:sp>
    </p:spTree>
    <p:extLst>
      <p:ext uri="{BB962C8B-B14F-4D97-AF65-F5344CB8AC3E}">
        <p14:creationId xmlns:p14="http://schemas.microsoft.com/office/powerpoint/2010/main" val="1848836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Look at One Example and See What the teachers have to Say</a:t>
            </a:r>
          </a:p>
        </p:txBody>
      </p:sp>
      <p:pic>
        <p:nvPicPr>
          <p:cNvPr id="4" name="TUvVGyR_k3o"/>
          <p:cNvPicPr>
            <a:picLocks noGrp="1" noRot="1" noChangeAspect="1"/>
          </p:cNvPicPr>
          <p:nvPr>
            <p:ph idx="1"/>
            <a:videoFile r:link="rId1"/>
          </p:nvPr>
        </p:nvPicPr>
        <p:blipFill>
          <a:blip r:embed="rId3"/>
          <a:stretch>
            <a:fillRect/>
          </a:stretch>
        </p:blipFill>
        <p:spPr>
          <a:xfrm>
            <a:off x="1037230" y="2136103"/>
            <a:ext cx="7236345" cy="4070444"/>
          </a:xfrm>
          <a:prstGeom prst="rect">
            <a:avLst/>
          </a:prstGeom>
          <a:ln w="38100">
            <a:solidFill>
              <a:schemeClr val="tx1"/>
            </a:solidFill>
          </a:ln>
        </p:spPr>
      </p:pic>
      <p:sp>
        <p:nvSpPr>
          <p:cNvPr id="5" name="TextBox 4"/>
          <p:cNvSpPr txBox="1"/>
          <p:nvPr/>
        </p:nvSpPr>
        <p:spPr>
          <a:xfrm>
            <a:off x="627797" y="6237027"/>
            <a:ext cx="8393374" cy="923330"/>
          </a:xfrm>
          <a:prstGeom prst="rect">
            <a:avLst/>
          </a:prstGeom>
          <a:noFill/>
        </p:spPr>
        <p:txBody>
          <a:bodyPr wrap="square" rtlCol="0">
            <a:spAutoFit/>
          </a:bodyPr>
          <a:lstStyle/>
          <a:p>
            <a:pPr marL="457200" indent="-457200"/>
            <a:r>
              <a:rPr lang="en-US" dirty="0" err="1"/>
              <a:t>Teachersnetworkvideo</a:t>
            </a:r>
            <a:r>
              <a:rPr lang="en-US" dirty="0"/>
              <a:t>. (2009). </a:t>
            </a:r>
            <a:r>
              <a:rPr lang="en-US" i="1" dirty="0" err="1"/>
              <a:t>Nclusion</a:t>
            </a:r>
            <a:r>
              <a:rPr lang="en-US" i="1" dirty="0"/>
              <a:t>: Collaborative team teaching (CTT) in secondary school</a:t>
            </a:r>
            <a:r>
              <a:rPr lang="en-US" dirty="0"/>
              <a:t>. Retrieved from https://youtu.be/TUvVGyR_k3o </a:t>
            </a:r>
          </a:p>
        </p:txBody>
      </p:sp>
    </p:spTree>
    <p:extLst>
      <p:ext uri="{BB962C8B-B14F-4D97-AF65-F5344CB8AC3E}">
        <p14:creationId xmlns:p14="http://schemas.microsoft.com/office/powerpoint/2010/main" val="3705189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Preparing and Planning for Co-Teaching</a:t>
            </a:r>
            <a:endParaRPr lang="en-US" sz="2200" dirty="0"/>
          </a:p>
        </p:txBody>
      </p:sp>
      <p:sp>
        <p:nvSpPr>
          <p:cNvPr id="3" name="Content Placeholder 2"/>
          <p:cNvSpPr>
            <a:spLocks noGrp="1"/>
          </p:cNvSpPr>
          <p:nvPr>
            <p:ph idx="1"/>
          </p:nvPr>
        </p:nvSpPr>
        <p:spPr/>
        <p:txBody>
          <a:bodyPr/>
          <a:lstStyle/>
          <a:p>
            <a:r>
              <a:rPr lang="en-US" dirty="0"/>
              <a:t>Co-teaching is an instructional delivery model used to teach students with disabilities in the least restrictive integrated classroom settings where general and special educators collaboratively plan and deliver instruction for all students</a:t>
            </a:r>
          </a:p>
          <a:p>
            <a:r>
              <a:rPr lang="en-US" dirty="0"/>
              <a:t>Co-teaching has rapidly evolved and is one way to provide access to the general education curriculum; students with disabilities are taught by highly qualified teachers while still receiving the individualized, special-education and other supports to which they are entitled</a:t>
            </a:r>
          </a:p>
          <a:p>
            <a:r>
              <a:rPr lang="en-US" dirty="0"/>
              <a:t>Co-teaching allows teachers to share professional expertise with one another</a:t>
            </a:r>
          </a:p>
        </p:txBody>
      </p:sp>
    </p:spTree>
    <p:extLst>
      <p:ext uri="{BB962C8B-B14F-4D97-AF65-F5344CB8AC3E}">
        <p14:creationId xmlns:p14="http://schemas.microsoft.com/office/powerpoint/2010/main" val="3816196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Preparation for Co-Teaching</a:t>
            </a:r>
            <a:endParaRPr lang="en-US" dirty="0"/>
          </a:p>
        </p:txBody>
      </p:sp>
      <p:sp>
        <p:nvSpPr>
          <p:cNvPr id="3" name="Content Placeholder 2"/>
          <p:cNvSpPr>
            <a:spLocks noGrp="1"/>
          </p:cNvSpPr>
          <p:nvPr>
            <p:ph idx="1"/>
          </p:nvPr>
        </p:nvSpPr>
        <p:spPr/>
        <p:txBody>
          <a:bodyPr/>
          <a:lstStyle/>
          <a:p>
            <a:r>
              <a:rPr lang="en-US" dirty="0"/>
              <a:t>Once teaching partners are identified, the next step is to get to know each other</a:t>
            </a:r>
          </a:p>
          <a:p>
            <a:r>
              <a:rPr lang="en-US" dirty="0"/>
              <a:t>This step is</a:t>
            </a:r>
          </a:p>
          <a:p>
            <a:pPr lvl="1"/>
            <a:r>
              <a:rPr lang="en-US" dirty="0"/>
              <a:t>Not so much about exploring a friendship</a:t>
            </a:r>
          </a:p>
          <a:p>
            <a:pPr lvl="1"/>
            <a:r>
              <a:rPr lang="en-US" dirty="0"/>
              <a:t>It is about discussing teaching philosophies, curriculum, teaching routines and procedures, grading, and assessment practices</a:t>
            </a:r>
          </a:p>
          <a:p>
            <a:pPr lvl="2"/>
            <a:r>
              <a:rPr lang="en-US" dirty="0"/>
              <a:t>In other words, discuss the things that really matter in terms of teaching and student learning</a:t>
            </a:r>
          </a:p>
          <a:p>
            <a:r>
              <a:rPr lang="en-US" dirty="0"/>
              <a:t>This is also a good time to discuss the what’s and when’s of face-to-face, joint planning time and frequency, and what can be done using technology</a:t>
            </a:r>
          </a:p>
        </p:txBody>
      </p:sp>
    </p:spTree>
    <p:extLst>
      <p:ext uri="{BB962C8B-B14F-4D97-AF65-F5344CB8AC3E}">
        <p14:creationId xmlns:p14="http://schemas.microsoft.com/office/powerpoint/2010/main" val="2624124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Co-Teaching Approaches</a:t>
            </a:r>
            <a:endParaRPr lang="en-US" altLang="en-US" dirty="0"/>
          </a:p>
        </p:txBody>
      </p:sp>
      <p:sp>
        <p:nvSpPr>
          <p:cNvPr id="3" name="Text Placeholder 2"/>
          <p:cNvSpPr>
            <a:spLocks noGrp="1"/>
          </p:cNvSpPr>
          <p:nvPr>
            <p:ph type="body" idx="1"/>
          </p:nvPr>
        </p:nvSpPr>
        <p:spPr/>
        <p:txBody>
          <a:bodyPr/>
          <a:lstStyle/>
          <a:p>
            <a:r>
              <a:rPr lang="en-US" dirty="0"/>
              <a:t>One teaching, one observing</a:t>
            </a:r>
          </a:p>
          <a:p>
            <a:r>
              <a:rPr lang="en-US" dirty="0"/>
              <a:t>Station teaching</a:t>
            </a:r>
          </a:p>
          <a:p>
            <a:r>
              <a:rPr lang="en-US" dirty="0"/>
              <a:t>Parallel teaching</a:t>
            </a:r>
          </a:p>
          <a:p>
            <a:r>
              <a:rPr lang="en-US" dirty="0"/>
              <a:t>Alternative teaching</a:t>
            </a:r>
          </a:p>
          <a:p>
            <a:r>
              <a:rPr lang="en-US" dirty="0"/>
              <a:t>Teaming</a:t>
            </a:r>
          </a:p>
          <a:p>
            <a:r>
              <a:rPr lang="en-US" dirty="0"/>
              <a:t>One teaching, one assisting</a:t>
            </a:r>
          </a:p>
        </p:txBody>
      </p:sp>
    </p:spTree>
    <p:extLst>
      <p:ext uri="{BB962C8B-B14F-4D97-AF65-F5344CB8AC3E}">
        <p14:creationId xmlns:p14="http://schemas.microsoft.com/office/powerpoint/2010/main" val="2146245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Joint Planning Time</a:t>
            </a:r>
          </a:p>
        </p:txBody>
      </p:sp>
      <p:sp>
        <p:nvSpPr>
          <p:cNvPr id="3" name="Content Placeholder 2"/>
          <p:cNvSpPr>
            <a:spLocks noGrp="1"/>
          </p:cNvSpPr>
          <p:nvPr>
            <p:ph idx="1"/>
          </p:nvPr>
        </p:nvSpPr>
        <p:spPr/>
        <p:txBody>
          <a:bodyPr/>
          <a:lstStyle/>
          <a:p>
            <a:r>
              <a:rPr lang="en-US" dirty="0"/>
              <a:t>Without co-planning, co-teaching often involves a special educator helping the classroom teacher, or “turn taking” at best</a:t>
            </a:r>
          </a:p>
          <a:p>
            <a:pPr lvl="1"/>
            <a:r>
              <a:rPr lang="en-US" dirty="0"/>
              <a:t>This arrangement brings little satisfaction to either teacher and is not likely to result in high-quality student outcomes</a:t>
            </a:r>
          </a:p>
          <a:p>
            <a:r>
              <a:rPr lang="en-US" dirty="0"/>
              <a:t>General classroom teachers typically plan for groups of students, whereas special education teachers plan for individuals</a:t>
            </a:r>
          </a:p>
          <a:p>
            <a:r>
              <a:rPr lang="en-US" dirty="0"/>
              <a:t>These educators must blend differing approaches and develop integrated lessons to benefit of all students</a:t>
            </a:r>
          </a:p>
        </p:txBody>
      </p:sp>
    </p:spTree>
    <p:extLst>
      <p:ext uri="{BB962C8B-B14F-4D97-AF65-F5344CB8AC3E}">
        <p14:creationId xmlns:p14="http://schemas.microsoft.com/office/powerpoint/2010/main" val="102056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Joint Planning Time </a:t>
            </a:r>
            <a:r>
              <a:rPr lang="en-US" sz="2000" dirty="0"/>
              <a:t>(Cont.)</a:t>
            </a:r>
            <a:endParaRPr lang="en-US" dirty="0"/>
          </a:p>
        </p:txBody>
      </p:sp>
      <p:sp>
        <p:nvSpPr>
          <p:cNvPr id="3" name="Content Placeholder 2"/>
          <p:cNvSpPr>
            <a:spLocks noGrp="1"/>
          </p:cNvSpPr>
          <p:nvPr>
            <p:ph idx="1"/>
          </p:nvPr>
        </p:nvSpPr>
        <p:spPr/>
        <p:txBody>
          <a:bodyPr/>
          <a:lstStyle/>
          <a:p>
            <a:r>
              <a:rPr lang="en-US" dirty="0"/>
              <a:t>Differentiated instruction has four guiding principles:</a:t>
            </a:r>
          </a:p>
          <a:p>
            <a:pPr lvl="1"/>
            <a:r>
              <a:rPr lang="en-US" dirty="0"/>
              <a:t>Focuses on essential ideas and skills in each content area</a:t>
            </a:r>
          </a:p>
          <a:p>
            <a:pPr lvl="1"/>
            <a:r>
              <a:rPr lang="en-US" dirty="0"/>
              <a:t>Is responsive to individual student differences</a:t>
            </a:r>
          </a:p>
          <a:p>
            <a:pPr lvl="1"/>
            <a:r>
              <a:rPr lang="en-US" dirty="0"/>
              <a:t>Integrates in assessment and instruction</a:t>
            </a:r>
          </a:p>
          <a:p>
            <a:pPr lvl="1"/>
            <a:r>
              <a:rPr lang="en-US" dirty="0"/>
              <a:t>Addresses content, process, and products to meet individual student needs</a:t>
            </a:r>
          </a:p>
        </p:txBody>
      </p:sp>
    </p:spTree>
    <p:extLst>
      <p:ext uri="{BB962C8B-B14F-4D97-AF65-F5344CB8AC3E}">
        <p14:creationId xmlns:p14="http://schemas.microsoft.com/office/powerpoint/2010/main" val="527150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Selecting the Best </a:t>
            </a:r>
            <a:br>
              <a:rPr lang="en-US" dirty="0"/>
            </a:br>
            <a:r>
              <a:rPr lang="en-US" dirty="0"/>
              <a:t>Co-Teaching Approach</a:t>
            </a:r>
          </a:p>
        </p:txBody>
      </p:sp>
      <p:sp>
        <p:nvSpPr>
          <p:cNvPr id="3" name="Content Placeholder 2"/>
          <p:cNvSpPr>
            <a:spLocks noGrp="1"/>
          </p:cNvSpPr>
          <p:nvPr>
            <p:ph idx="1"/>
          </p:nvPr>
        </p:nvSpPr>
        <p:spPr>
          <a:xfrm>
            <a:off x="685800" y="2194560"/>
            <a:ext cx="10820400" cy="4288127"/>
          </a:xfrm>
        </p:spPr>
        <p:txBody>
          <a:bodyPr>
            <a:normAutofit fontScale="92500" lnSpcReduction="10000"/>
          </a:bodyPr>
          <a:lstStyle/>
          <a:p>
            <a:r>
              <a:rPr lang="en-US" dirty="0"/>
              <a:t>As explained earlier, co-teaching is not one teacher leading instruction while the other grades or prepares lesson materials</a:t>
            </a:r>
          </a:p>
          <a:p>
            <a:r>
              <a:rPr lang="en-US" dirty="0"/>
              <a:t>It's also not both teachers having the same role all of the time</a:t>
            </a:r>
          </a:p>
          <a:p>
            <a:r>
              <a:rPr lang="en-US" dirty="0"/>
              <a:t>Rather, co-teaching is a partnering of two teachers with different expertise, in this case a special educator and a general education teacher, to provide more effective instruction to students in a general education classroom</a:t>
            </a:r>
          </a:p>
          <a:p>
            <a:r>
              <a:rPr lang="en-US" dirty="0"/>
              <a:t>Some different options for co-teaching approaches include:</a:t>
            </a:r>
          </a:p>
          <a:p>
            <a:pPr lvl="1"/>
            <a:r>
              <a:rPr lang="en-US" dirty="0"/>
              <a:t>One teaching, one observing</a:t>
            </a:r>
          </a:p>
          <a:p>
            <a:pPr lvl="1"/>
            <a:r>
              <a:rPr lang="en-US" dirty="0"/>
              <a:t>Station teaching</a:t>
            </a:r>
          </a:p>
          <a:p>
            <a:pPr lvl="1"/>
            <a:r>
              <a:rPr lang="en-US" dirty="0"/>
              <a:t>Parallel teaching</a:t>
            </a:r>
          </a:p>
          <a:p>
            <a:pPr lvl="1"/>
            <a:r>
              <a:rPr lang="en-US" dirty="0"/>
              <a:t>Alternative teaching</a:t>
            </a:r>
          </a:p>
          <a:p>
            <a:pPr lvl="1"/>
            <a:r>
              <a:rPr lang="en-US" dirty="0"/>
              <a:t>Teaming</a:t>
            </a:r>
          </a:p>
          <a:p>
            <a:pPr lvl="1"/>
            <a:r>
              <a:rPr lang="en-US" dirty="0"/>
              <a:t>One teaching, one assisting</a:t>
            </a:r>
          </a:p>
        </p:txBody>
      </p:sp>
    </p:spTree>
    <p:extLst>
      <p:ext uri="{BB962C8B-B14F-4D97-AF65-F5344CB8AC3E}">
        <p14:creationId xmlns:p14="http://schemas.microsoft.com/office/powerpoint/2010/main" val="2477144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One Teaching, One Observing</a:t>
            </a:r>
            <a:endParaRPr lang="en-US" dirty="0"/>
          </a:p>
        </p:txBody>
      </p:sp>
      <p:grpSp>
        <p:nvGrpSpPr>
          <p:cNvPr id="8" name="Group 7"/>
          <p:cNvGrpSpPr/>
          <p:nvPr/>
        </p:nvGrpSpPr>
        <p:grpSpPr>
          <a:xfrm>
            <a:off x="2895600" y="3480083"/>
            <a:ext cx="709683" cy="506104"/>
            <a:chOff x="2415654" y="4039737"/>
            <a:chExt cx="709683" cy="506104"/>
          </a:xfrm>
        </p:grpSpPr>
        <p:sp>
          <p:nvSpPr>
            <p:cNvPr id="5" name="Rectangle 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p:cNvSpPr/>
          <p:nvPr/>
        </p:nvSpPr>
        <p:spPr>
          <a:xfrm>
            <a:off x="436730" y="5738787"/>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255218" y="2024323"/>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11" name="Group 10"/>
          <p:cNvGrpSpPr/>
          <p:nvPr/>
        </p:nvGrpSpPr>
        <p:grpSpPr>
          <a:xfrm>
            <a:off x="2895598" y="4322831"/>
            <a:ext cx="709683" cy="506104"/>
            <a:chOff x="2415654" y="4039737"/>
            <a:chExt cx="709683" cy="506104"/>
          </a:xfrm>
        </p:grpSpPr>
        <p:sp>
          <p:nvSpPr>
            <p:cNvPr id="12" name="Rectangle 1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895598" y="5246329"/>
            <a:ext cx="709683" cy="506104"/>
            <a:chOff x="2415654" y="4039737"/>
            <a:chExt cx="709683" cy="506104"/>
          </a:xfrm>
        </p:grpSpPr>
        <p:sp>
          <p:nvSpPr>
            <p:cNvPr id="18" name="Rectangle 1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85480" y="3480083"/>
            <a:ext cx="709683" cy="506104"/>
            <a:chOff x="2415654" y="4039737"/>
            <a:chExt cx="709683" cy="506104"/>
          </a:xfrm>
        </p:grpSpPr>
        <p:sp>
          <p:nvSpPr>
            <p:cNvPr id="21" name="Rectangle 2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4385478" y="4322831"/>
            <a:ext cx="709683" cy="506104"/>
            <a:chOff x="2415654" y="4039737"/>
            <a:chExt cx="709683" cy="506104"/>
          </a:xfrm>
        </p:grpSpPr>
        <p:sp>
          <p:nvSpPr>
            <p:cNvPr id="24" name="Rectangle 2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4385478" y="5246329"/>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6065290" y="3480083"/>
            <a:ext cx="709683" cy="506104"/>
            <a:chOff x="2415654" y="4039737"/>
            <a:chExt cx="709683" cy="506104"/>
          </a:xfrm>
        </p:grpSpPr>
        <p:sp>
          <p:nvSpPr>
            <p:cNvPr id="30" name="Rectangle 29"/>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6065288" y="4322831"/>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6065288" y="5246329"/>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745096" y="3480083"/>
            <a:ext cx="709683" cy="506104"/>
            <a:chOff x="2415654" y="4039737"/>
            <a:chExt cx="709683" cy="506104"/>
          </a:xfrm>
        </p:grpSpPr>
        <p:sp>
          <p:nvSpPr>
            <p:cNvPr id="39" name="Rectangle 3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745094" y="4322831"/>
            <a:ext cx="709683" cy="506104"/>
            <a:chOff x="2415654" y="4039737"/>
            <a:chExt cx="709683" cy="506104"/>
          </a:xfrm>
        </p:grpSpPr>
        <p:sp>
          <p:nvSpPr>
            <p:cNvPr id="42" name="Rectangle 4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7745094" y="5246329"/>
            <a:ext cx="709683" cy="506104"/>
            <a:chOff x="2415654" y="4039737"/>
            <a:chExt cx="709683" cy="506104"/>
          </a:xfrm>
        </p:grpSpPr>
        <p:sp>
          <p:nvSpPr>
            <p:cNvPr id="45" name="Rectangle 4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9259988" y="3480083"/>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9259986" y="4322831"/>
            <a:ext cx="709683" cy="506104"/>
            <a:chOff x="2415654" y="4039737"/>
            <a:chExt cx="709683" cy="506104"/>
          </a:xfrm>
        </p:grpSpPr>
        <p:sp>
          <p:nvSpPr>
            <p:cNvPr id="51" name="Rectangle 5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9259986" y="5246329"/>
            <a:ext cx="709683" cy="506104"/>
            <a:chOff x="2415654" y="4039737"/>
            <a:chExt cx="709683" cy="506104"/>
          </a:xfrm>
        </p:grpSpPr>
        <p:sp>
          <p:nvSpPr>
            <p:cNvPr id="54" name="Rectangle 5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TextBox 55"/>
          <p:cNvSpPr txBox="1"/>
          <p:nvPr/>
        </p:nvSpPr>
        <p:spPr>
          <a:xfrm>
            <a:off x="7045197" y="2105463"/>
            <a:ext cx="1223412" cy="369332"/>
          </a:xfrm>
          <a:prstGeom prst="rect">
            <a:avLst/>
          </a:prstGeom>
          <a:noFill/>
        </p:spPr>
        <p:txBody>
          <a:bodyPr wrap="none" rtlCol="0">
            <a:spAutoFit/>
          </a:bodyPr>
          <a:lstStyle/>
          <a:p>
            <a:r>
              <a:rPr lang="en-US" dirty="0"/>
              <a:t>Teaching</a:t>
            </a:r>
          </a:p>
        </p:txBody>
      </p:sp>
      <p:sp>
        <p:nvSpPr>
          <p:cNvPr id="57" name="TextBox 56"/>
          <p:cNvSpPr txBox="1"/>
          <p:nvPr/>
        </p:nvSpPr>
        <p:spPr>
          <a:xfrm>
            <a:off x="1308030" y="6144386"/>
            <a:ext cx="1322798" cy="369332"/>
          </a:xfrm>
          <a:prstGeom prst="rect">
            <a:avLst/>
          </a:prstGeom>
          <a:noFill/>
        </p:spPr>
        <p:txBody>
          <a:bodyPr wrap="none" rtlCol="0">
            <a:spAutoFit/>
          </a:bodyPr>
          <a:lstStyle/>
          <a:p>
            <a:r>
              <a:rPr lang="en-US" dirty="0"/>
              <a:t>Observing</a:t>
            </a:r>
          </a:p>
        </p:txBody>
      </p:sp>
    </p:spTree>
    <p:extLst>
      <p:ext uri="{BB962C8B-B14F-4D97-AF65-F5344CB8AC3E}">
        <p14:creationId xmlns:p14="http://schemas.microsoft.com/office/powerpoint/2010/main" val="888159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One Teaching, One Observing </a:t>
            </a:r>
            <a:r>
              <a:rPr lang="en-US" altLang="en-US" sz="2000" dirty="0"/>
              <a:t>(Cont.)</a:t>
            </a:r>
          </a:p>
        </p:txBody>
      </p:sp>
      <p:sp>
        <p:nvSpPr>
          <p:cNvPr id="3" name="Text Placeholder 2"/>
          <p:cNvSpPr>
            <a:spLocks noGrp="1"/>
          </p:cNvSpPr>
          <p:nvPr>
            <p:ph type="body" idx="1"/>
          </p:nvPr>
        </p:nvSpPr>
        <p:spPr/>
        <p:txBody>
          <a:bodyPr/>
          <a:lstStyle/>
          <a:p>
            <a:r>
              <a:rPr lang="en-US" dirty="0"/>
              <a:t>Use early in the year so teachers can learn each other’s teaching styles</a:t>
            </a:r>
          </a:p>
          <a:p>
            <a:r>
              <a:rPr lang="en-US" dirty="0"/>
              <a:t>It is not to be used exclusively</a:t>
            </a:r>
          </a:p>
          <a:p>
            <a:r>
              <a:rPr lang="en-US" dirty="0"/>
              <a:t>This approach provides an opportunity for both educators to focus on what is occurring with students</a:t>
            </a:r>
          </a:p>
          <a:p>
            <a:r>
              <a:rPr lang="en-US" dirty="0"/>
              <a:t>It clarifies for the students that both educators have teaching responsibility and authority</a:t>
            </a:r>
          </a:p>
        </p:txBody>
      </p:sp>
    </p:spTree>
    <p:extLst>
      <p:ext uri="{BB962C8B-B14F-4D97-AF65-F5344CB8AC3E}">
        <p14:creationId xmlns:p14="http://schemas.microsoft.com/office/powerpoint/2010/main" val="1068541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One Teaching, One Observing Video</a:t>
            </a:r>
            <a:endParaRPr lang="en-US" altLang="en-US" dirty="0"/>
          </a:p>
        </p:txBody>
      </p:sp>
      <p:pic>
        <p:nvPicPr>
          <p:cNvPr id="6" name="S3AK33YOZfE"/>
          <p:cNvPicPr>
            <a:picLocks noGrp="1" noRot="1" noChangeAspect="1"/>
          </p:cNvPicPr>
          <p:nvPr>
            <p:ph idx="1"/>
            <a:videoFile r:link="rId1"/>
          </p:nvPr>
        </p:nvPicPr>
        <p:blipFill>
          <a:blip r:embed="rId3"/>
          <a:stretch>
            <a:fillRect/>
          </a:stretch>
        </p:blipFill>
        <p:spPr>
          <a:xfrm>
            <a:off x="609600" y="1784446"/>
            <a:ext cx="7600284" cy="4275160"/>
          </a:xfrm>
          <a:prstGeom prst="rect">
            <a:avLst/>
          </a:prstGeom>
          <a:ln w="38100">
            <a:solidFill>
              <a:schemeClr val="tx1"/>
            </a:solidFill>
          </a:ln>
        </p:spPr>
      </p:pic>
      <p:sp>
        <p:nvSpPr>
          <p:cNvPr id="7" name="TextBox 6"/>
          <p:cNvSpPr txBox="1"/>
          <p:nvPr/>
        </p:nvSpPr>
        <p:spPr>
          <a:xfrm>
            <a:off x="586853" y="6141491"/>
            <a:ext cx="7615450" cy="646331"/>
          </a:xfrm>
          <a:prstGeom prst="rect">
            <a:avLst/>
          </a:prstGeom>
          <a:noFill/>
        </p:spPr>
        <p:txBody>
          <a:bodyPr wrap="square" rtlCol="0">
            <a:spAutoFit/>
          </a:bodyPr>
          <a:lstStyle/>
          <a:p>
            <a:pPr marL="346075" indent="-346075"/>
            <a:r>
              <a:rPr lang="en-US" dirty="0"/>
              <a:t>School of Education, CSU, Chico. (2015). </a:t>
            </a:r>
            <a:r>
              <a:rPr lang="en-US" i="1" dirty="0"/>
              <a:t>One teach, one observe</a:t>
            </a:r>
            <a:r>
              <a:rPr lang="en-US" dirty="0"/>
              <a:t>. Retrieved from https://youtu.be/S3AK33YOZfE </a:t>
            </a:r>
          </a:p>
        </p:txBody>
      </p:sp>
    </p:spTree>
    <p:extLst>
      <p:ext uri="{BB962C8B-B14F-4D97-AF65-F5344CB8AC3E}">
        <p14:creationId xmlns:p14="http://schemas.microsoft.com/office/powerpoint/2010/main" val="82777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Station Teaching</a:t>
            </a:r>
            <a:endParaRPr lang="en-US" dirty="0"/>
          </a:p>
        </p:txBody>
      </p:sp>
      <p:sp>
        <p:nvSpPr>
          <p:cNvPr id="9" name="Oval 8"/>
          <p:cNvSpPr/>
          <p:nvPr/>
        </p:nvSpPr>
        <p:spPr>
          <a:xfrm>
            <a:off x="10831500" y="4363589"/>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820342" y="1411610"/>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23" name="Group 22"/>
          <p:cNvGrpSpPr/>
          <p:nvPr/>
        </p:nvGrpSpPr>
        <p:grpSpPr>
          <a:xfrm flipV="1">
            <a:off x="9766455" y="3003388"/>
            <a:ext cx="709683" cy="506104"/>
            <a:chOff x="2415654" y="4039737"/>
            <a:chExt cx="709683" cy="506104"/>
          </a:xfrm>
        </p:grpSpPr>
        <p:sp>
          <p:nvSpPr>
            <p:cNvPr id="24" name="Rectangle 2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rot="5400000">
            <a:off x="8831747" y="3825404"/>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rot="16200000">
            <a:off x="2509705" y="3721275"/>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rot="5400000">
            <a:off x="8852004" y="4630054"/>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rot="16200000">
            <a:off x="2483563" y="5378227"/>
            <a:ext cx="709683" cy="506104"/>
            <a:chOff x="2415654" y="4039737"/>
            <a:chExt cx="709683" cy="506104"/>
          </a:xfrm>
        </p:grpSpPr>
        <p:sp>
          <p:nvSpPr>
            <p:cNvPr id="42" name="Rectangle 4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rot="5400000">
            <a:off x="8852004" y="5434703"/>
            <a:ext cx="709683" cy="506104"/>
            <a:chOff x="2415654" y="4039737"/>
            <a:chExt cx="709683" cy="506104"/>
          </a:xfrm>
        </p:grpSpPr>
        <p:sp>
          <p:nvSpPr>
            <p:cNvPr id="45" name="Rectangle 4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rot="16200000">
            <a:off x="2494210" y="4545605"/>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9775475" y="6205231"/>
            <a:ext cx="709683" cy="506104"/>
            <a:chOff x="2415654" y="4039737"/>
            <a:chExt cx="709683" cy="506104"/>
          </a:xfrm>
        </p:grpSpPr>
        <p:sp>
          <p:nvSpPr>
            <p:cNvPr id="54" name="Rectangle 5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p:nvSpPr>
        <p:spPr>
          <a:xfrm>
            <a:off x="9539055" y="3562066"/>
            <a:ext cx="1182524" cy="2582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rot="16200000">
            <a:off x="4753875" y="1438859"/>
            <a:ext cx="1788042" cy="3707947"/>
            <a:chOff x="5196197" y="2711667"/>
            <a:chExt cx="1788042" cy="3707947"/>
          </a:xfrm>
        </p:grpSpPr>
        <p:grpSp>
          <p:nvGrpSpPr>
            <p:cNvPr id="60" name="Group 59"/>
            <p:cNvGrpSpPr/>
            <p:nvPr/>
          </p:nvGrpSpPr>
          <p:grpSpPr>
            <a:xfrm flipV="1">
              <a:off x="6029115" y="2711667"/>
              <a:ext cx="709683" cy="506104"/>
              <a:chOff x="2415654" y="4039737"/>
              <a:chExt cx="709683" cy="506104"/>
            </a:xfrm>
          </p:grpSpPr>
          <p:sp>
            <p:nvSpPr>
              <p:cNvPr id="61" name="Rectangle 6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p:cNvGrpSpPr/>
            <p:nvPr/>
          </p:nvGrpSpPr>
          <p:grpSpPr>
            <a:xfrm rot="5400000">
              <a:off x="5094407" y="3533683"/>
              <a:ext cx="709683" cy="506104"/>
              <a:chOff x="2415654" y="4039737"/>
              <a:chExt cx="709683" cy="506104"/>
            </a:xfrm>
          </p:grpSpPr>
          <p:sp>
            <p:nvSpPr>
              <p:cNvPr id="64" name="Rectangle 6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p:cNvGrpSpPr/>
            <p:nvPr/>
          </p:nvGrpSpPr>
          <p:grpSpPr>
            <a:xfrm rot="5400000">
              <a:off x="5114664" y="4338333"/>
              <a:ext cx="709683" cy="506104"/>
              <a:chOff x="2415654" y="4039737"/>
              <a:chExt cx="709683" cy="506104"/>
            </a:xfrm>
          </p:grpSpPr>
          <p:sp>
            <p:nvSpPr>
              <p:cNvPr id="67" name="Rectangle 6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rot="5400000">
              <a:off x="5114664" y="5142982"/>
              <a:ext cx="709683" cy="506104"/>
              <a:chOff x="2415654" y="4039737"/>
              <a:chExt cx="709683" cy="506104"/>
            </a:xfrm>
          </p:grpSpPr>
          <p:sp>
            <p:nvSpPr>
              <p:cNvPr id="70" name="Rectangle 69"/>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p:cNvGrpSpPr/>
            <p:nvPr/>
          </p:nvGrpSpPr>
          <p:grpSpPr>
            <a:xfrm>
              <a:off x="6038135" y="5913510"/>
              <a:ext cx="709683" cy="506104"/>
              <a:chOff x="2415654" y="4039737"/>
              <a:chExt cx="709683" cy="506104"/>
            </a:xfrm>
          </p:grpSpPr>
          <p:sp>
            <p:nvSpPr>
              <p:cNvPr id="73" name="Rectangle 7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ounded Rectangle 74"/>
            <p:cNvSpPr/>
            <p:nvPr/>
          </p:nvSpPr>
          <p:spPr>
            <a:xfrm>
              <a:off x="5801715" y="3270345"/>
              <a:ext cx="1182524" cy="2582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p:cNvGrpSpPr/>
          <p:nvPr/>
        </p:nvGrpSpPr>
        <p:grpSpPr>
          <a:xfrm>
            <a:off x="708543" y="2921687"/>
            <a:ext cx="1788042" cy="3707947"/>
            <a:chOff x="5196197" y="2711667"/>
            <a:chExt cx="1788042" cy="3707947"/>
          </a:xfrm>
        </p:grpSpPr>
        <p:grpSp>
          <p:nvGrpSpPr>
            <p:cNvPr id="77" name="Group 76"/>
            <p:cNvGrpSpPr/>
            <p:nvPr/>
          </p:nvGrpSpPr>
          <p:grpSpPr>
            <a:xfrm flipV="1">
              <a:off x="6029115" y="2711667"/>
              <a:ext cx="709683" cy="506104"/>
              <a:chOff x="2415654" y="4039737"/>
              <a:chExt cx="709683" cy="506104"/>
            </a:xfrm>
          </p:grpSpPr>
          <p:sp>
            <p:nvSpPr>
              <p:cNvPr id="91" name="Rectangle 9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rot="5400000">
              <a:off x="5094407" y="3533683"/>
              <a:ext cx="709683" cy="506104"/>
              <a:chOff x="2415654" y="4039737"/>
              <a:chExt cx="709683" cy="506104"/>
            </a:xfrm>
          </p:grpSpPr>
          <p:sp>
            <p:nvSpPr>
              <p:cNvPr id="89" name="Rectangle 8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p:cNvGrpSpPr/>
            <p:nvPr/>
          </p:nvGrpSpPr>
          <p:grpSpPr>
            <a:xfrm rot="5400000">
              <a:off x="5114664" y="4338333"/>
              <a:ext cx="709683" cy="506104"/>
              <a:chOff x="2415654" y="4039737"/>
              <a:chExt cx="709683" cy="506104"/>
            </a:xfrm>
          </p:grpSpPr>
          <p:sp>
            <p:nvSpPr>
              <p:cNvPr id="87" name="Rectangle 8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p:cNvGrpSpPr/>
            <p:nvPr/>
          </p:nvGrpSpPr>
          <p:grpSpPr>
            <a:xfrm rot="5400000">
              <a:off x="5114664" y="5142982"/>
              <a:ext cx="709683" cy="506104"/>
              <a:chOff x="2415654" y="4039737"/>
              <a:chExt cx="709683" cy="506104"/>
            </a:xfrm>
          </p:grpSpPr>
          <p:sp>
            <p:nvSpPr>
              <p:cNvPr id="85" name="Rectangle 8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p:cNvGrpSpPr/>
            <p:nvPr/>
          </p:nvGrpSpPr>
          <p:grpSpPr>
            <a:xfrm>
              <a:off x="6038135" y="5913510"/>
              <a:ext cx="709683" cy="506104"/>
              <a:chOff x="2415654" y="4039737"/>
              <a:chExt cx="709683" cy="506104"/>
            </a:xfrm>
          </p:grpSpPr>
          <p:sp>
            <p:nvSpPr>
              <p:cNvPr id="83" name="Rectangle 8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Rounded Rectangle 81"/>
            <p:cNvSpPr/>
            <p:nvPr/>
          </p:nvSpPr>
          <p:spPr>
            <a:xfrm>
              <a:off x="5801715" y="3270345"/>
              <a:ext cx="1182524" cy="2582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8913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Station Teaching </a:t>
            </a:r>
            <a:r>
              <a:rPr lang="en-US" altLang="en-US" sz="2000" dirty="0"/>
              <a:t>(cont.)</a:t>
            </a:r>
            <a:endParaRPr lang="en-US" altLang="en-US" dirty="0"/>
          </a:p>
        </p:txBody>
      </p:sp>
      <p:sp>
        <p:nvSpPr>
          <p:cNvPr id="3" name="Text Placeholder 2"/>
          <p:cNvSpPr>
            <a:spLocks noGrp="1"/>
          </p:cNvSpPr>
          <p:nvPr>
            <p:ph type="body" idx="1"/>
          </p:nvPr>
        </p:nvSpPr>
        <p:spPr/>
        <p:txBody>
          <a:bodyPr/>
          <a:lstStyle/>
          <a:p>
            <a:r>
              <a:rPr lang="en-US" dirty="0"/>
              <a:t>This approach actively involves both educators in instruction</a:t>
            </a:r>
          </a:p>
          <a:p>
            <a:r>
              <a:rPr lang="en-US" dirty="0"/>
              <a:t>It lowers the student-teacher ratio</a:t>
            </a:r>
          </a:p>
          <a:p>
            <a:r>
              <a:rPr lang="en-US" dirty="0"/>
              <a:t>Each teacher instructs all students</a:t>
            </a:r>
          </a:p>
          <a:p>
            <a:r>
              <a:rPr lang="en-US" dirty="0"/>
              <a:t>Parity is clearly established</a:t>
            </a:r>
          </a:p>
          <a:p>
            <a:r>
              <a:rPr lang="en-US" dirty="0"/>
              <a:t>Concerns include noise and movement</a:t>
            </a:r>
          </a:p>
          <a:p>
            <a:r>
              <a:rPr lang="en-US" dirty="0"/>
              <a:t>This is not an approach for sequential materials</a:t>
            </a:r>
          </a:p>
        </p:txBody>
      </p:sp>
    </p:spTree>
    <p:extLst>
      <p:ext uri="{BB962C8B-B14F-4D97-AF65-F5344CB8AC3E}">
        <p14:creationId xmlns:p14="http://schemas.microsoft.com/office/powerpoint/2010/main" val="2507002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Station Teaching Video</a:t>
            </a:r>
          </a:p>
        </p:txBody>
      </p:sp>
      <p:pic>
        <p:nvPicPr>
          <p:cNvPr id="4" name="hrprg1r7kSs"/>
          <p:cNvPicPr>
            <a:picLocks noGrp="1" noRot="1" noChangeAspect="1"/>
          </p:cNvPicPr>
          <p:nvPr>
            <p:ph idx="1"/>
            <a:videoFile r:link="rId1"/>
          </p:nvPr>
        </p:nvPicPr>
        <p:blipFill>
          <a:blip r:embed="rId3"/>
          <a:stretch>
            <a:fillRect/>
          </a:stretch>
        </p:blipFill>
        <p:spPr>
          <a:xfrm>
            <a:off x="586852" y="1893625"/>
            <a:ext cx="7519918" cy="4229954"/>
          </a:xfrm>
          <a:prstGeom prst="rect">
            <a:avLst/>
          </a:prstGeom>
          <a:ln w="38100">
            <a:solidFill>
              <a:schemeClr val="tx1"/>
            </a:solidFill>
          </a:ln>
        </p:spPr>
      </p:pic>
      <p:sp>
        <p:nvSpPr>
          <p:cNvPr id="5" name="TextBox 4"/>
          <p:cNvSpPr txBox="1"/>
          <p:nvPr/>
        </p:nvSpPr>
        <p:spPr>
          <a:xfrm>
            <a:off x="518613" y="6192291"/>
            <a:ext cx="7751930" cy="584775"/>
          </a:xfrm>
          <a:prstGeom prst="rect">
            <a:avLst/>
          </a:prstGeom>
          <a:noFill/>
        </p:spPr>
        <p:txBody>
          <a:bodyPr wrap="square" rtlCol="0">
            <a:spAutoFit/>
          </a:bodyPr>
          <a:lstStyle/>
          <a:p>
            <a:pPr marL="284163" indent="-284163"/>
            <a:r>
              <a:rPr lang="en-US" sz="1600" dirty="0"/>
              <a:t>School of Education, CSU, Chico. (2015). </a:t>
            </a:r>
            <a:r>
              <a:rPr lang="en-US" sz="1600" i="1" dirty="0"/>
              <a:t>Station teaching</a:t>
            </a:r>
            <a:r>
              <a:rPr lang="en-US" sz="1600" dirty="0"/>
              <a:t>. Retrieved from https://youtu.be/hrprg1r7kSs </a:t>
            </a:r>
          </a:p>
        </p:txBody>
      </p:sp>
    </p:spTree>
    <p:extLst>
      <p:ext uri="{BB962C8B-B14F-4D97-AF65-F5344CB8AC3E}">
        <p14:creationId xmlns:p14="http://schemas.microsoft.com/office/powerpoint/2010/main" val="751945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Parallel Teaching</a:t>
            </a:r>
            <a:endParaRPr lang="en-US" dirty="0"/>
          </a:p>
        </p:txBody>
      </p:sp>
      <p:grpSp>
        <p:nvGrpSpPr>
          <p:cNvPr id="8" name="Group 7"/>
          <p:cNvGrpSpPr/>
          <p:nvPr/>
        </p:nvGrpSpPr>
        <p:grpSpPr>
          <a:xfrm>
            <a:off x="4620902" y="4653400"/>
            <a:ext cx="709683" cy="506104"/>
            <a:chOff x="2415654" y="4039737"/>
            <a:chExt cx="709683" cy="506104"/>
          </a:xfrm>
        </p:grpSpPr>
        <p:sp>
          <p:nvSpPr>
            <p:cNvPr id="5" name="Rectangle 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p:cNvSpPr/>
          <p:nvPr/>
        </p:nvSpPr>
        <p:spPr>
          <a:xfrm>
            <a:off x="5793459" y="5916475"/>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30435" y="1773800"/>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11" name="Group 10"/>
          <p:cNvGrpSpPr/>
          <p:nvPr/>
        </p:nvGrpSpPr>
        <p:grpSpPr>
          <a:xfrm>
            <a:off x="6312075" y="5380991"/>
            <a:ext cx="709683" cy="506104"/>
            <a:chOff x="2415654" y="4039737"/>
            <a:chExt cx="709683" cy="506104"/>
          </a:xfrm>
        </p:grpSpPr>
        <p:sp>
          <p:nvSpPr>
            <p:cNvPr id="12" name="Rectangle 1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flipH="1" flipV="1">
            <a:off x="5475595" y="2812166"/>
            <a:ext cx="709683" cy="506104"/>
            <a:chOff x="2415654" y="4039737"/>
            <a:chExt cx="709683" cy="506104"/>
          </a:xfrm>
        </p:grpSpPr>
        <p:sp>
          <p:nvSpPr>
            <p:cNvPr id="18" name="Rectangle 1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475595" y="4653400"/>
            <a:ext cx="709683" cy="506104"/>
            <a:chOff x="2415654" y="4039737"/>
            <a:chExt cx="709683" cy="506104"/>
          </a:xfrm>
        </p:grpSpPr>
        <p:sp>
          <p:nvSpPr>
            <p:cNvPr id="21" name="Rectangle 2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7143450" y="5380991"/>
            <a:ext cx="709683" cy="506104"/>
            <a:chOff x="2415654" y="4039737"/>
            <a:chExt cx="709683" cy="506104"/>
          </a:xfrm>
        </p:grpSpPr>
        <p:sp>
          <p:nvSpPr>
            <p:cNvPr id="24" name="Rectangle 2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flipH="1" flipV="1">
            <a:off x="7143450" y="2774513"/>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6312075" y="4653400"/>
            <a:ext cx="709683" cy="506104"/>
            <a:chOff x="2415654" y="4039737"/>
            <a:chExt cx="709683" cy="506104"/>
          </a:xfrm>
        </p:grpSpPr>
        <p:sp>
          <p:nvSpPr>
            <p:cNvPr id="30" name="Rectangle 29"/>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flipH="1" flipV="1">
            <a:off x="4620902" y="2774513"/>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flipH="1" flipV="1">
            <a:off x="6312075" y="2774513"/>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143450" y="4653400"/>
            <a:ext cx="709683" cy="506104"/>
            <a:chOff x="2415654" y="4039737"/>
            <a:chExt cx="709683" cy="506104"/>
          </a:xfrm>
        </p:grpSpPr>
        <p:sp>
          <p:nvSpPr>
            <p:cNvPr id="39" name="Rectangle 3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4620902" y="5380991"/>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5475595" y="5380991"/>
            <a:ext cx="709683" cy="506104"/>
            <a:chOff x="2415654" y="4039737"/>
            <a:chExt cx="709683" cy="506104"/>
          </a:xfrm>
        </p:grpSpPr>
        <p:sp>
          <p:nvSpPr>
            <p:cNvPr id="59" name="Rectangle 5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p:cNvGrpSpPr/>
          <p:nvPr/>
        </p:nvGrpSpPr>
        <p:grpSpPr>
          <a:xfrm flipH="1" flipV="1">
            <a:off x="5475595" y="3668441"/>
            <a:ext cx="709683" cy="506104"/>
            <a:chOff x="2415654" y="4039737"/>
            <a:chExt cx="709683" cy="506104"/>
          </a:xfrm>
        </p:grpSpPr>
        <p:sp>
          <p:nvSpPr>
            <p:cNvPr id="62" name="Rectangle 6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flipH="1" flipV="1">
            <a:off x="7143450" y="3668441"/>
            <a:ext cx="709683" cy="506104"/>
            <a:chOff x="2415654" y="4039737"/>
            <a:chExt cx="709683" cy="506104"/>
          </a:xfrm>
        </p:grpSpPr>
        <p:sp>
          <p:nvSpPr>
            <p:cNvPr id="65" name="Rectangle 6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p:cNvGrpSpPr/>
          <p:nvPr/>
        </p:nvGrpSpPr>
        <p:grpSpPr>
          <a:xfrm flipH="1" flipV="1">
            <a:off x="4620902" y="3668441"/>
            <a:ext cx="709683" cy="506104"/>
            <a:chOff x="2415654" y="4039737"/>
            <a:chExt cx="709683" cy="506104"/>
          </a:xfrm>
        </p:grpSpPr>
        <p:sp>
          <p:nvSpPr>
            <p:cNvPr id="68" name="Rectangle 6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flipH="1" flipV="1">
            <a:off x="6312075" y="3668441"/>
            <a:ext cx="709683" cy="506104"/>
            <a:chOff x="2415654" y="4039737"/>
            <a:chExt cx="709683" cy="506104"/>
          </a:xfrm>
        </p:grpSpPr>
        <p:sp>
          <p:nvSpPr>
            <p:cNvPr id="71" name="Rectangle 7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82239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Parallel Teaching </a:t>
            </a:r>
            <a:r>
              <a:rPr lang="en-US" altLang="en-US" sz="2000" dirty="0"/>
              <a:t>(cont.)</a:t>
            </a:r>
            <a:endParaRPr lang="en-US" altLang="en-US" dirty="0"/>
          </a:p>
        </p:txBody>
      </p:sp>
      <p:sp>
        <p:nvSpPr>
          <p:cNvPr id="3" name="Text Placeholder 2"/>
          <p:cNvSpPr>
            <a:spLocks noGrp="1"/>
          </p:cNvSpPr>
          <p:nvPr>
            <p:ph type="body" idx="1"/>
          </p:nvPr>
        </p:nvSpPr>
        <p:spPr/>
        <p:txBody>
          <a:bodyPr/>
          <a:lstStyle/>
          <a:p>
            <a:r>
              <a:rPr lang="en-US" dirty="0"/>
              <a:t>This approach lowers the student-teacher ratio</a:t>
            </a:r>
          </a:p>
          <a:p>
            <a:r>
              <a:rPr lang="en-US" dirty="0"/>
              <a:t>It uses heterogeneous grouping</a:t>
            </a:r>
          </a:p>
          <a:p>
            <a:r>
              <a:rPr lang="en-US" dirty="0"/>
              <a:t>Teachers do not instruct all students, as in station teaching</a:t>
            </a:r>
          </a:p>
          <a:p>
            <a:r>
              <a:rPr lang="en-US" dirty="0"/>
              <a:t>Teachers must be comfortable with the content</a:t>
            </a:r>
          </a:p>
          <a:p>
            <a:r>
              <a:rPr lang="en-US" dirty="0"/>
              <a:t>It is appropriate for drill-and-practice, test reviews, projects needing supervision, and topics that require a high level of student discussion</a:t>
            </a:r>
          </a:p>
        </p:txBody>
      </p:sp>
    </p:spTree>
    <p:extLst>
      <p:ext uri="{BB962C8B-B14F-4D97-AF65-F5344CB8AC3E}">
        <p14:creationId xmlns:p14="http://schemas.microsoft.com/office/powerpoint/2010/main" val="3854811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672933"/>
            <a:ext cx="8610600" cy="1293028"/>
          </a:xfrm>
        </p:spPr>
        <p:txBody>
          <a:bodyPr/>
          <a:lstStyle/>
          <a:p>
            <a:r>
              <a:rPr lang="en-US" dirty="0"/>
              <a:t>Parallel Teaching Video</a:t>
            </a:r>
          </a:p>
        </p:txBody>
      </p:sp>
      <p:pic>
        <p:nvPicPr>
          <p:cNvPr id="4" name="gLi4LiUopwY"/>
          <p:cNvPicPr>
            <a:picLocks noGrp="1" noRot="1" noChangeAspect="1"/>
          </p:cNvPicPr>
          <p:nvPr>
            <p:ph idx="1"/>
            <a:videoFile r:link="rId1"/>
          </p:nvPr>
        </p:nvPicPr>
        <p:blipFill>
          <a:blip r:embed="rId3"/>
          <a:stretch>
            <a:fillRect/>
          </a:stretch>
        </p:blipFill>
        <p:spPr>
          <a:xfrm>
            <a:off x="609600" y="1738576"/>
            <a:ext cx="7924800" cy="4356211"/>
          </a:xfrm>
          <a:prstGeom prst="rect">
            <a:avLst/>
          </a:prstGeom>
          <a:ln w="38100">
            <a:solidFill>
              <a:schemeClr val="tx1"/>
            </a:solidFill>
          </a:ln>
        </p:spPr>
      </p:pic>
      <p:sp>
        <p:nvSpPr>
          <p:cNvPr id="5" name="TextBox 4"/>
          <p:cNvSpPr txBox="1"/>
          <p:nvPr/>
        </p:nvSpPr>
        <p:spPr>
          <a:xfrm>
            <a:off x="586852" y="6192291"/>
            <a:ext cx="8069199" cy="584775"/>
          </a:xfrm>
          <a:prstGeom prst="rect">
            <a:avLst/>
          </a:prstGeom>
          <a:noFill/>
        </p:spPr>
        <p:txBody>
          <a:bodyPr wrap="square" rtlCol="0">
            <a:spAutoFit/>
          </a:bodyPr>
          <a:lstStyle/>
          <a:p>
            <a:pPr marL="346075" indent="-346075"/>
            <a:r>
              <a:rPr lang="en-US" sz="1600" dirty="0"/>
              <a:t>School of Education, CSU, Chico. (2015). </a:t>
            </a:r>
            <a:r>
              <a:rPr lang="en-US" sz="1600" i="1" dirty="0"/>
              <a:t>Parallel teaching</a:t>
            </a:r>
            <a:r>
              <a:rPr lang="en-US" sz="1600" dirty="0"/>
              <a:t>. Retrieved from https://youtu.be/gLi4LiUopwY </a:t>
            </a:r>
          </a:p>
        </p:txBody>
      </p:sp>
    </p:spTree>
    <p:extLst>
      <p:ext uri="{BB962C8B-B14F-4D97-AF65-F5344CB8AC3E}">
        <p14:creationId xmlns:p14="http://schemas.microsoft.com/office/powerpoint/2010/main" val="2359595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Alternative Teaching</a:t>
            </a:r>
            <a:endParaRPr lang="en-US" dirty="0"/>
          </a:p>
        </p:txBody>
      </p:sp>
      <p:grpSp>
        <p:nvGrpSpPr>
          <p:cNvPr id="8" name="Group 7"/>
          <p:cNvGrpSpPr/>
          <p:nvPr/>
        </p:nvGrpSpPr>
        <p:grpSpPr>
          <a:xfrm rot="16200000">
            <a:off x="9039053" y="3844471"/>
            <a:ext cx="709683" cy="506104"/>
            <a:chOff x="2415654" y="4039737"/>
            <a:chExt cx="709683" cy="506104"/>
          </a:xfrm>
        </p:grpSpPr>
        <p:sp>
          <p:nvSpPr>
            <p:cNvPr id="5" name="Rectangle 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p:cNvSpPr/>
          <p:nvPr/>
        </p:nvSpPr>
        <p:spPr>
          <a:xfrm>
            <a:off x="7710445" y="5613034"/>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195581" y="1870570"/>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17" name="Group 16"/>
          <p:cNvGrpSpPr/>
          <p:nvPr/>
        </p:nvGrpSpPr>
        <p:grpSpPr>
          <a:xfrm flipH="1" flipV="1">
            <a:off x="2840741" y="2908936"/>
            <a:ext cx="709683" cy="506104"/>
            <a:chOff x="2415654" y="4039737"/>
            <a:chExt cx="709683" cy="506104"/>
          </a:xfrm>
        </p:grpSpPr>
        <p:sp>
          <p:nvSpPr>
            <p:cNvPr id="18" name="Rectangle 1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flipH="1" flipV="1">
            <a:off x="4508596" y="2871283"/>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flipH="1" flipV="1">
            <a:off x="1986048" y="2871283"/>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flipH="1" flipV="1">
            <a:off x="3677221" y="2871283"/>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rot="16200000">
            <a:off x="9039053" y="4626654"/>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p:cNvGrpSpPr/>
          <p:nvPr/>
        </p:nvGrpSpPr>
        <p:grpSpPr>
          <a:xfrm flipH="1" flipV="1">
            <a:off x="2840741" y="3765211"/>
            <a:ext cx="709683" cy="506104"/>
            <a:chOff x="2415654" y="4039737"/>
            <a:chExt cx="709683" cy="506104"/>
          </a:xfrm>
        </p:grpSpPr>
        <p:sp>
          <p:nvSpPr>
            <p:cNvPr id="62" name="Rectangle 6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flipH="1" flipV="1">
            <a:off x="4508596" y="3765211"/>
            <a:ext cx="709683" cy="506104"/>
            <a:chOff x="2415654" y="4039737"/>
            <a:chExt cx="709683" cy="506104"/>
          </a:xfrm>
        </p:grpSpPr>
        <p:sp>
          <p:nvSpPr>
            <p:cNvPr id="65" name="Rectangle 6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p:cNvGrpSpPr/>
          <p:nvPr/>
        </p:nvGrpSpPr>
        <p:grpSpPr>
          <a:xfrm flipH="1" flipV="1">
            <a:off x="1986048" y="3765211"/>
            <a:ext cx="709683" cy="506104"/>
            <a:chOff x="2415654" y="4039737"/>
            <a:chExt cx="709683" cy="506104"/>
          </a:xfrm>
        </p:grpSpPr>
        <p:sp>
          <p:nvSpPr>
            <p:cNvPr id="68" name="Rectangle 6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flipH="1" flipV="1">
            <a:off x="3677221" y="3765211"/>
            <a:ext cx="709683" cy="506104"/>
            <a:chOff x="2415654" y="4039737"/>
            <a:chExt cx="709683" cy="506104"/>
          </a:xfrm>
        </p:grpSpPr>
        <p:sp>
          <p:nvSpPr>
            <p:cNvPr id="71" name="Rectangle 7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p:nvSpPr>
        <p:spPr>
          <a:xfrm>
            <a:off x="7230285" y="3577771"/>
            <a:ext cx="1833776" cy="18408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rot="5400000" flipH="1">
            <a:off x="6548858" y="3830822"/>
            <a:ext cx="709683" cy="506104"/>
            <a:chOff x="2415654" y="4039737"/>
            <a:chExt cx="709683" cy="506104"/>
          </a:xfrm>
        </p:grpSpPr>
        <p:sp>
          <p:nvSpPr>
            <p:cNvPr id="55" name="Rectangle 5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rot="5400000" flipH="1">
            <a:off x="6548858" y="4613005"/>
            <a:ext cx="709683" cy="506104"/>
            <a:chOff x="2415654" y="4039737"/>
            <a:chExt cx="709683" cy="506104"/>
          </a:xfrm>
        </p:grpSpPr>
        <p:sp>
          <p:nvSpPr>
            <p:cNvPr id="73" name="Rectangle 7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8001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Alternative Teaching</a:t>
            </a:r>
            <a:endParaRPr lang="en-US" altLang="en-US" dirty="0"/>
          </a:p>
        </p:txBody>
      </p:sp>
      <p:sp>
        <p:nvSpPr>
          <p:cNvPr id="3" name="Text Placeholder 2"/>
          <p:cNvSpPr>
            <a:spLocks noGrp="1"/>
          </p:cNvSpPr>
          <p:nvPr>
            <p:ph type="body" idx="1"/>
          </p:nvPr>
        </p:nvSpPr>
        <p:spPr/>
        <p:txBody>
          <a:bodyPr/>
          <a:lstStyle/>
          <a:p>
            <a:r>
              <a:rPr lang="en-US" dirty="0"/>
              <a:t>Small group instruction is different from that in which the large group is participating</a:t>
            </a:r>
          </a:p>
          <a:p>
            <a:r>
              <a:rPr lang="en-US" dirty="0"/>
              <a:t>This is a strategy for providing </a:t>
            </a:r>
            <a:r>
              <a:rPr lang="en-US" b="1" u="sng" dirty="0"/>
              <a:t>intensive</a:t>
            </a:r>
            <a:r>
              <a:rPr lang="en-US" dirty="0"/>
              <a:t> instruction</a:t>
            </a:r>
          </a:p>
          <a:p>
            <a:r>
              <a:rPr lang="en-US" dirty="0"/>
              <a:t>Each teacher assumes instructional responsibility for the small group</a:t>
            </a:r>
          </a:p>
          <a:p>
            <a:r>
              <a:rPr lang="en-US" dirty="0"/>
              <a:t>Features include </a:t>
            </a:r>
            <a:r>
              <a:rPr lang="en-US" dirty="0" err="1"/>
              <a:t>preteaching</a:t>
            </a:r>
            <a:r>
              <a:rPr lang="en-US" dirty="0"/>
              <a:t>, </a:t>
            </a:r>
            <a:r>
              <a:rPr lang="en-US" dirty="0" err="1"/>
              <a:t>reteaching</a:t>
            </a:r>
            <a:r>
              <a:rPr lang="en-US" dirty="0"/>
              <a:t>, and enrichment</a:t>
            </a:r>
          </a:p>
          <a:p>
            <a:r>
              <a:rPr lang="en-US" dirty="0"/>
              <a:t>Stigma is the greatest concern</a:t>
            </a:r>
          </a:p>
        </p:txBody>
      </p:sp>
    </p:spTree>
    <p:extLst>
      <p:ext uri="{BB962C8B-B14F-4D97-AF65-F5344CB8AC3E}">
        <p14:creationId xmlns:p14="http://schemas.microsoft.com/office/powerpoint/2010/main" val="2517704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Teaming</a:t>
            </a:r>
            <a:endParaRPr lang="en-US" dirty="0"/>
          </a:p>
        </p:txBody>
      </p:sp>
      <p:grpSp>
        <p:nvGrpSpPr>
          <p:cNvPr id="8" name="Group 7"/>
          <p:cNvGrpSpPr/>
          <p:nvPr/>
        </p:nvGrpSpPr>
        <p:grpSpPr>
          <a:xfrm>
            <a:off x="2895600" y="3480083"/>
            <a:ext cx="709683" cy="506104"/>
            <a:chOff x="2415654" y="4039737"/>
            <a:chExt cx="709683" cy="506104"/>
          </a:xfrm>
        </p:grpSpPr>
        <p:sp>
          <p:nvSpPr>
            <p:cNvPr id="5" name="Rectangle 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p:cNvSpPr/>
          <p:nvPr/>
        </p:nvSpPr>
        <p:spPr>
          <a:xfrm>
            <a:off x="4740318" y="2202977"/>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226478" y="2202977"/>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11" name="Group 10"/>
          <p:cNvGrpSpPr/>
          <p:nvPr/>
        </p:nvGrpSpPr>
        <p:grpSpPr>
          <a:xfrm>
            <a:off x="2895598" y="4322831"/>
            <a:ext cx="709683" cy="506104"/>
            <a:chOff x="2415654" y="4039737"/>
            <a:chExt cx="709683" cy="506104"/>
          </a:xfrm>
        </p:grpSpPr>
        <p:sp>
          <p:nvSpPr>
            <p:cNvPr id="12" name="Rectangle 1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895598" y="5246329"/>
            <a:ext cx="709683" cy="506104"/>
            <a:chOff x="2415654" y="4039737"/>
            <a:chExt cx="709683" cy="506104"/>
          </a:xfrm>
        </p:grpSpPr>
        <p:sp>
          <p:nvSpPr>
            <p:cNvPr id="18" name="Rectangle 1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85480" y="3480083"/>
            <a:ext cx="709683" cy="506104"/>
            <a:chOff x="2415654" y="4039737"/>
            <a:chExt cx="709683" cy="506104"/>
          </a:xfrm>
        </p:grpSpPr>
        <p:sp>
          <p:nvSpPr>
            <p:cNvPr id="21" name="Rectangle 2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4385478" y="4322831"/>
            <a:ext cx="709683" cy="506104"/>
            <a:chOff x="2415654" y="4039737"/>
            <a:chExt cx="709683" cy="506104"/>
          </a:xfrm>
        </p:grpSpPr>
        <p:sp>
          <p:nvSpPr>
            <p:cNvPr id="24" name="Rectangle 2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4385478" y="5246329"/>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6065290" y="3480083"/>
            <a:ext cx="709683" cy="506104"/>
            <a:chOff x="2415654" y="4039737"/>
            <a:chExt cx="709683" cy="506104"/>
          </a:xfrm>
        </p:grpSpPr>
        <p:sp>
          <p:nvSpPr>
            <p:cNvPr id="30" name="Rectangle 29"/>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6065288" y="4322831"/>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6065288" y="5246329"/>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745096" y="3480083"/>
            <a:ext cx="709683" cy="506104"/>
            <a:chOff x="2415654" y="4039737"/>
            <a:chExt cx="709683" cy="506104"/>
          </a:xfrm>
        </p:grpSpPr>
        <p:sp>
          <p:nvSpPr>
            <p:cNvPr id="39" name="Rectangle 3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745094" y="4322831"/>
            <a:ext cx="709683" cy="506104"/>
            <a:chOff x="2415654" y="4039737"/>
            <a:chExt cx="709683" cy="506104"/>
          </a:xfrm>
        </p:grpSpPr>
        <p:sp>
          <p:nvSpPr>
            <p:cNvPr id="42" name="Rectangle 4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7745094" y="5246329"/>
            <a:ext cx="709683" cy="506104"/>
            <a:chOff x="2415654" y="4039737"/>
            <a:chExt cx="709683" cy="506104"/>
          </a:xfrm>
        </p:grpSpPr>
        <p:sp>
          <p:nvSpPr>
            <p:cNvPr id="45" name="Rectangle 4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9259988" y="3480083"/>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9259986" y="4322831"/>
            <a:ext cx="709683" cy="506104"/>
            <a:chOff x="2415654" y="4039737"/>
            <a:chExt cx="709683" cy="506104"/>
          </a:xfrm>
        </p:grpSpPr>
        <p:sp>
          <p:nvSpPr>
            <p:cNvPr id="51" name="Rectangle 5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9259986" y="5246329"/>
            <a:ext cx="709683" cy="506104"/>
            <a:chOff x="2415654" y="4039737"/>
            <a:chExt cx="709683" cy="506104"/>
          </a:xfrm>
        </p:grpSpPr>
        <p:sp>
          <p:nvSpPr>
            <p:cNvPr id="54" name="Rectangle 5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5867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Teaming </a:t>
            </a:r>
            <a:r>
              <a:rPr lang="en-US" altLang="en-US" sz="2000" dirty="0"/>
              <a:t>(cont.)</a:t>
            </a:r>
            <a:endParaRPr lang="en-US" altLang="en-US" dirty="0"/>
          </a:p>
        </p:txBody>
      </p:sp>
      <p:sp>
        <p:nvSpPr>
          <p:cNvPr id="3" name="Text Placeholder 2"/>
          <p:cNvSpPr>
            <a:spLocks noGrp="1"/>
          </p:cNvSpPr>
          <p:nvPr>
            <p:ph type="body" idx="1"/>
          </p:nvPr>
        </p:nvSpPr>
        <p:spPr/>
        <p:txBody>
          <a:bodyPr/>
          <a:lstStyle/>
          <a:p>
            <a:r>
              <a:rPr lang="en-US" dirty="0"/>
              <a:t>Both teachers are responsible for lessons</a:t>
            </a:r>
          </a:p>
          <a:p>
            <a:r>
              <a:rPr lang="en-US" dirty="0"/>
              <a:t>This approach requires the most trust and commitment of all approaches</a:t>
            </a:r>
          </a:p>
          <a:p>
            <a:r>
              <a:rPr lang="en-US" dirty="0"/>
              <a:t>It clearly communicates equal status</a:t>
            </a:r>
          </a:p>
          <a:p>
            <a:r>
              <a:rPr lang="en-US" dirty="0"/>
              <a:t>It is an approach that develops between co-teachers</a:t>
            </a:r>
          </a:p>
          <a:p>
            <a:r>
              <a:rPr lang="en-US" dirty="0"/>
              <a:t>It is fluid and often results in synergy</a:t>
            </a:r>
          </a:p>
          <a:p>
            <a:r>
              <a:rPr lang="en-US" dirty="0"/>
              <a:t>It may not be emphasized initially</a:t>
            </a:r>
          </a:p>
        </p:txBody>
      </p:sp>
    </p:spTree>
    <p:extLst>
      <p:ext uri="{BB962C8B-B14F-4D97-AF65-F5344CB8AC3E}">
        <p14:creationId xmlns:p14="http://schemas.microsoft.com/office/powerpoint/2010/main" val="515159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Teaching Video</a:t>
            </a:r>
          </a:p>
        </p:txBody>
      </p:sp>
      <p:pic>
        <p:nvPicPr>
          <p:cNvPr id="4" name="MVeFjRdSH3c"/>
          <p:cNvPicPr>
            <a:picLocks noGrp="1" noRot="1" noChangeAspect="1"/>
          </p:cNvPicPr>
          <p:nvPr>
            <p:ph idx="1"/>
            <a:videoFile r:link="rId1"/>
          </p:nvPr>
        </p:nvPicPr>
        <p:blipFill>
          <a:blip r:embed="rId3"/>
          <a:stretch>
            <a:fillRect/>
          </a:stretch>
        </p:blipFill>
        <p:spPr>
          <a:xfrm>
            <a:off x="355285" y="1861213"/>
            <a:ext cx="7232428" cy="4068241"/>
          </a:xfrm>
          <a:prstGeom prst="rect">
            <a:avLst/>
          </a:prstGeom>
          <a:ln w="38100">
            <a:solidFill>
              <a:schemeClr val="tx1"/>
            </a:solidFill>
          </a:ln>
        </p:spPr>
      </p:pic>
      <p:sp>
        <p:nvSpPr>
          <p:cNvPr id="5" name="TextBox 4"/>
          <p:cNvSpPr txBox="1"/>
          <p:nvPr/>
        </p:nvSpPr>
        <p:spPr>
          <a:xfrm>
            <a:off x="332537" y="6099909"/>
            <a:ext cx="7255176" cy="584775"/>
          </a:xfrm>
          <a:prstGeom prst="rect">
            <a:avLst/>
          </a:prstGeom>
          <a:noFill/>
        </p:spPr>
        <p:txBody>
          <a:bodyPr wrap="square" rtlCol="0">
            <a:spAutoFit/>
          </a:bodyPr>
          <a:lstStyle/>
          <a:p>
            <a:pPr marL="346075" indent="-346075"/>
            <a:r>
              <a:rPr lang="en-US" sz="1600" dirty="0"/>
              <a:t>School of Education, CSU, Chico. (2015). </a:t>
            </a:r>
            <a:r>
              <a:rPr lang="en-US" sz="1600" i="1" dirty="0"/>
              <a:t>Team teaching</a:t>
            </a:r>
            <a:r>
              <a:rPr lang="en-US" sz="1600" dirty="0"/>
              <a:t>. Retrieved from https://youtu.be/MVeFjRdSH3c </a:t>
            </a:r>
          </a:p>
        </p:txBody>
      </p:sp>
    </p:spTree>
    <p:extLst>
      <p:ext uri="{BB962C8B-B14F-4D97-AF65-F5344CB8AC3E}">
        <p14:creationId xmlns:p14="http://schemas.microsoft.com/office/powerpoint/2010/main" val="4029354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One Teaching, One Assisting</a:t>
            </a:r>
            <a:endParaRPr lang="en-US" dirty="0"/>
          </a:p>
        </p:txBody>
      </p:sp>
      <p:grpSp>
        <p:nvGrpSpPr>
          <p:cNvPr id="8" name="Group 7"/>
          <p:cNvGrpSpPr/>
          <p:nvPr/>
        </p:nvGrpSpPr>
        <p:grpSpPr>
          <a:xfrm>
            <a:off x="2895600" y="3480083"/>
            <a:ext cx="709683" cy="506104"/>
            <a:chOff x="2415654" y="4039737"/>
            <a:chExt cx="709683" cy="506104"/>
          </a:xfrm>
        </p:grpSpPr>
        <p:sp>
          <p:nvSpPr>
            <p:cNvPr id="5" name="Rectangle 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p:cNvSpPr/>
          <p:nvPr/>
        </p:nvSpPr>
        <p:spPr>
          <a:xfrm>
            <a:off x="10281284" y="4543470"/>
            <a:ext cx="873456" cy="87345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065288" y="2189233"/>
            <a:ext cx="873456" cy="87345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grpSp>
        <p:nvGrpSpPr>
          <p:cNvPr id="11" name="Group 10"/>
          <p:cNvGrpSpPr/>
          <p:nvPr/>
        </p:nvGrpSpPr>
        <p:grpSpPr>
          <a:xfrm>
            <a:off x="2895598" y="4322831"/>
            <a:ext cx="709683" cy="506104"/>
            <a:chOff x="2415654" y="4039737"/>
            <a:chExt cx="709683" cy="506104"/>
          </a:xfrm>
        </p:grpSpPr>
        <p:sp>
          <p:nvSpPr>
            <p:cNvPr id="12" name="Rectangle 1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895598" y="5246329"/>
            <a:ext cx="709683" cy="506104"/>
            <a:chOff x="2415654" y="4039737"/>
            <a:chExt cx="709683" cy="506104"/>
          </a:xfrm>
        </p:grpSpPr>
        <p:sp>
          <p:nvSpPr>
            <p:cNvPr id="18" name="Rectangle 1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85480" y="3480083"/>
            <a:ext cx="709683" cy="506104"/>
            <a:chOff x="2415654" y="4039737"/>
            <a:chExt cx="709683" cy="506104"/>
          </a:xfrm>
        </p:grpSpPr>
        <p:sp>
          <p:nvSpPr>
            <p:cNvPr id="21" name="Rectangle 2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4385478" y="4322831"/>
            <a:ext cx="709683" cy="506104"/>
            <a:chOff x="2415654" y="4039737"/>
            <a:chExt cx="709683" cy="506104"/>
          </a:xfrm>
        </p:grpSpPr>
        <p:sp>
          <p:nvSpPr>
            <p:cNvPr id="24" name="Rectangle 2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4385478" y="5246329"/>
            <a:ext cx="709683" cy="506104"/>
            <a:chOff x="2415654" y="4039737"/>
            <a:chExt cx="709683" cy="506104"/>
          </a:xfrm>
        </p:grpSpPr>
        <p:sp>
          <p:nvSpPr>
            <p:cNvPr id="27" name="Rectangle 26"/>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6065290" y="3480083"/>
            <a:ext cx="709683" cy="506104"/>
            <a:chOff x="2415654" y="4039737"/>
            <a:chExt cx="709683" cy="506104"/>
          </a:xfrm>
        </p:grpSpPr>
        <p:sp>
          <p:nvSpPr>
            <p:cNvPr id="30" name="Rectangle 29"/>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6065288" y="4322831"/>
            <a:ext cx="709683" cy="506104"/>
            <a:chOff x="2415654" y="4039737"/>
            <a:chExt cx="709683" cy="506104"/>
          </a:xfrm>
        </p:grpSpPr>
        <p:sp>
          <p:nvSpPr>
            <p:cNvPr id="33" name="Rectangle 32"/>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6065288" y="5246329"/>
            <a:ext cx="709683" cy="506104"/>
            <a:chOff x="2415654" y="4039737"/>
            <a:chExt cx="709683" cy="506104"/>
          </a:xfrm>
        </p:grpSpPr>
        <p:sp>
          <p:nvSpPr>
            <p:cNvPr id="36" name="Rectangle 35"/>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745096" y="3480083"/>
            <a:ext cx="709683" cy="506104"/>
            <a:chOff x="2415654" y="4039737"/>
            <a:chExt cx="709683" cy="506104"/>
          </a:xfrm>
        </p:grpSpPr>
        <p:sp>
          <p:nvSpPr>
            <p:cNvPr id="39" name="Rectangle 38"/>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745094" y="4322831"/>
            <a:ext cx="709683" cy="506104"/>
            <a:chOff x="2415654" y="4039737"/>
            <a:chExt cx="709683" cy="506104"/>
          </a:xfrm>
        </p:grpSpPr>
        <p:sp>
          <p:nvSpPr>
            <p:cNvPr id="42" name="Rectangle 41"/>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7745094" y="5246329"/>
            <a:ext cx="709683" cy="506104"/>
            <a:chOff x="2415654" y="4039737"/>
            <a:chExt cx="709683" cy="506104"/>
          </a:xfrm>
        </p:grpSpPr>
        <p:sp>
          <p:nvSpPr>
            <p:cNvPr id="45" name="Rectangle 44"/>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9259988" y="3480083"/>
            <a:ext cx="709683" cy="506104"/>
            <a:chOff x="2415654" y="4039737"/>
            <a:chExt cx="709683" cy="506104"/>
          </a:xfrm>
        </p:grpSpPr>
        <p:sp>
          <p:nvSpPr>
            <p:cNvPr id="48" name="Rectangle 47"/>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9259986" y="4322831"/>
            <a:ext cx="709683" cy="506104"/>
            <a:chOff x="2415654" y="4039737"/>
            <a:chExt cx="709683" cy="506104"/>
          </a:xfrm>
        </p:grpSpPr>
        <p:sp>
          <p:nvSpPr>
            <p:cNvPr id="51" name="Rectangle 50"/>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9259986" y="5246329"/>
            <a:ext cx="709683" cy="506104"/>
            <a:chOff x="2415654" y="4039737"/>
            <a:chExt cx="709683" cy="506104"/>
          </a:xfrm>
        </p:grpSpPr>
        <p:sp>
          <p:nvSpPr>
            <p:cNvPr id="54" name="Rectangle 53"/>
            <p:cNvSpPr/>
            <p:nvPr/>
          </p:nvSpPr>
          <p:spPr>
            <a:xfrm>
              <a:off x="2415654" y="4039737"/>
              <a:ext cx="709683" cy="341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605584" y="4216020"/>
              <a:ext cx="329821" cy="32982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 name="Straight Connector 2"/>
          <p:cNvCxnSpPr>
            <a:stCxn id="54" idx="3"/>
            <a:endCxn id="9" idx="3"/>
          </p:cNvCxnSpPr>
          <p:nvPr/>
        </p:nvCxnSpPr>
        <p:spPr>
          <a:xfrm flipV="1">
            <a:off x="9969669" y="5289011"/>
            <a:ext cx="439530" cy="127915"/>
          </a:xfrm>
          <a:prstGeom prst="line">
            <a:avLst/>
          </a:prstGeom>
          <a:ln>
            <a:solidFill>
              <a:srgbClr val="FFFF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968153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One Teaching, One Assisting</a:t>
            </a:r>
            <a:endParaRPr lang="en-US" altLang="en-US" dirty="0"/>
          </a:p>
        </p:txBody>
      </p:sp>
      <p:sp>
        <p:nvSpPr>
          <p:cNvPr id="3" name="Text Placeholder 2"/>
          <p:cNvSpPr>
            <a:spLocks noGrp="1"/>
          </p:cNvSpPr>
          <p:nvPr>
            <p:ph type="body" idx="1"/>
          </p:nvPr>
        </p:nvSpPr>
        <p:spPr/>
        <p:txBody>
          <a:bodyPr/>
          <a:lstStyle/>
          <a:p>
            <a:r>
              <a:rPr lang="en-US" dirty="0"/>
              <a:t>This approach is often implemented when co-planning time is limited</a:t>
            </a:r>
          </a:p>
          <a:p>
            <a:r>
              <a:rPr lang="en-US" dirty="0"/>
              <a:t>The special educator role should not become that of an “assistant”</a:t>
            </a:r>
          </a:p>
          <a:p>
            <a:r>
              <a:rPr lang="en-US" dirty="0"/>
              <a:t>There is a risk of students becoming dependent, rather than independent, learners</a:t>
            </a:r>
          </a:p>
          <a:p>
            <a:r>
              <a:rPr lang="en-US" dirty="0"/>
              <a:t>Use this approach only when it will not distract student learning and when no other instructional approach seems appropriate</a:t>
            </a:r>
          </a:p>
        </p:txBody>
      </p:sp>
    </p:spTree>
    <p:extLst>
      <p:ext uri="{BB962C8B-B14F-4D97-AF65-F5344CB8AC3E}">
        <p14:creationId xmlns:p14="http://schemas.microsoft.com/office/powerpoint/2010/main" val="3414383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Co-Teaching and Collaboration</a:t>
            </a:r>
            <a:endParaRPr lang="en-US" altLang="en-US" dirty="0"/>
          </a:p>
        </p:txBody>
      </p:sp>
      <p:sp>
        <p:nvSpPr>
          <p:cNvPr id="3" name="Text Placeholder 2"/>
          <p:cNvSpPr>
            <a:spLocks noGrp="1"/>
          </p:cNvSpPr>
          <p:nvPr>
            <p:ph type="body" idx="1"/>
          </p:nvPr>
        </p:nvSpPr>
        <p:spPr/>
        <p:txBody>
          <a:bodyPr/>
          <a:lstStyle/>
          <a:p>
            <a:r>
              <a:rPr lang="en-US" dirty="0"/>
              <a:t>Co-teaching is a service delivery option based on collaboration</a:t>
            </a:r>
          </a:p>
          <a:p>
            <a:r>
              <a:rPr lang="en-US" dirty="0"/>
              <a:t>Co-teaching is </a:t>
            </a:r>
            <a:r>
              <a:rPr lang="en-US" b="1" i="1" dirty="0"/>
              <a:t>not</a:t>
            </a:r>
            <a:r>
              <a:rPr lang="en-US" dirty="0"/>
              <a:t> a synonym for collaboration</a:t>
            </a:r>
          </a:p>
          <a:p>
            <a:r>
              <a:rPr lang="en-US" dirty="0"/>
              <a:t>Co-teaching is optimized when a strong collaborative relationship exists</a:t>
            </a:r>
          </a:p>
        </p:txBody>
      </p:sp>
    </p:spTree>
    <p:extLst>
      <p:ext uri="{BB962C8B-B14F-4D97-AF65-F5344CB8AC3E}">
        <p14:creationId xmlns:p14="http://schemas.microsoft.com/office/powerpoint/2010/main" val="3277955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The Co-Teaching Relationship</a:t>
            </a:r>
            <a:endParaRPr lang="en-US" altLang="en-US" dirty="0"/>
          </a:p>
        </p:txBody>
      </p:sp>
      <p:sp>
        <p:nvSpPr>
          <p:cNvPr id="3" name="Text Placeholder 2"/>
          <p:cNvSpPr>
            <a:spLocks noGrp="1"/>
          </p:cNvSpPr>
          <p:nvPr>
            <p:ph type="body" idx="1"/>
          </p:nvPr>
        </p:nvSpPr>
        <p:spPr/>
        <p:txBody>
          <a:bodyPr/>
          <a:lstStyle/>
          <a:p>
            <a:r>
              <a:rPr lang="en-US" altLang="en-US" dirty="0"/>
              <a:t>Most essential characteristic:  flexibility</a:t>
            </a:r>
          </a:p>
          <a:p>
            <a:r>
              <a:rPr lang="en-US" altLang="en-US" dirty="0"/>
              <a:t>Commitment to co-teaching practice</a:t>
            </a:r>
          </a:p>
          <a:p>
            <a:r>
              <a:rPr lang="en-US" altLang="en-US" dirty="0"/>
              <a:t>Commitment to co-teaching relationship</a:t>
            </a:r>
          </a:p>
          <a:p>
            <a:r>
              <a:rPr lang="en-US" altLang="en-US" dirty="0"/>
              <a:t>Frame of reference, diversity, culture</a:t>
            </a:r>
          </a:p>
          <a:p>
            <a:r>
              <a:rPr lang="en-US" altLang="en-US" dirty="0"/>
              <a:t>Strong interpersonal skills</a:t>
            </a:r>
          </a:p>
          <a:p>
            <a:pPr lvl="1"/>
            <a:r>
              <a:rPr lang="en-US" altLang="en-US" dirty="0"/>
              <a:t>Problem solving and decision-making skills</a:t>
            </a:r>
          </a:p>
          <a:p>
            <a:r>
              <a:rPr lang="en-US" altLang="en-US" dirty="0"/>
              <a:t>Recognition that the co-teaching relationship will develop over time</a:t>
            </a:r>
          </a:p>
        </p:txBody>
      </p:sp>
    </p:spTree>
    <p:extLst>
      <p:ext uri="{BB962C8B-B14F-4D97-AF65-F5344CB8AC3E}">
        <p14:creationId xmlns:p14="http://schemas.microsoft.com/office/powerpoint/2010/main" val="31962383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1630" y="764373"/>
            <a:ext cx="9554570" cy="1293028"/>
          </a:xfrm>
        </p:spPr>
        <p:txBody>
          <a:bodyPr/>
          <a:lstStyle/>
          <a:p>
            <a:r>
              <a:rPr lang="en-US" dirty="0"/>
              <a:t>Co-Teaching is Like  Marriage . . .</a:t>
            </a:r>
          </a:p>
        </p:txBody>
      </p:sp>
      <p:pic>
        <p:nvPicPr>
          <p:cNvPr id="4" name="_pnxst7dkLk"/>
          <p:cNvPicPr>
            <a:picLocks noGrp="1" noRot="1" noChangeAspect="1"/>
          </p:cNvPicPr>
          <p:nvPr>
            <p:ph idx="1"/>
            <a:videoFile r:link="rId1"/>
          </p:nvPr>
        </p:nvPicPr>
        <p:blipFill>
          <a:blip r:embed="rId3"/>
          <a:stretch>
            <a:fillRect/>
          </a:stretch>
        </p:blipFill>
        <p:spPr>
          <a:xfrm>
            <a:off x="602776" y="2057401"/>
            <a:ext cx="7284869" cy="4097739"/>
          </a:xfrm>
          <a:prstGeom prst="rect">
            <a:avLst/>
          </a:prstGeom>
          <a:ln w="38100">
            <a:solidFill>
              <a:schemeClr val="tx1"/>
            </a:solidFill>
          </a:ln>
        </p:spPr>
      </p:pic>
      <p:sp>
        <p:nvSpPr>
          <p:cNvPr id="5" name="TextBox 4"/>
          <p:cNvSpPr txBox="1"/>
          <p:nvPr/>
        </p:nvSpPr>
        <p:spPr>
          <a:xfrm>
            <a:off x="507714" y="6180334"/>
            <a:ext cx="7379931" cy="584775"/>
          </a:xfrm>
          <a:prstGeom prst="rect">
            <a:avLst/>
          </a:prstGeom>
          <a:noFill/>
        </p:spPr>
        <p:txBody>
          <a:bodyPr wrap="square" rtlCol="0">
            <a:spAutoFit/>
          </a:bodyPr>
          <a:lstStyle/>
          <a:p>
            <a:pPr marL="346075" indent="-346075"/>
            <a:r>
              <a:rPr lang="en-US" sz="1600" dirty="0"/>
              <a:t>Education Week. (2011). Co-teaching is like </a:t>
            </a:r>
            <a:r>
              <a:rPr lang="en-US" sz="1600" dirty="0" err="1"/>
              <a:t>marriage.l</a:t>
            </a:r>
            <a:r>
              <a:rPr lang="en-US" sz="1600" dirty="0"/>
              <a:t> Retrieved from https://youtu.be/_pnxst7dkLk </a:t>
            </a:r>
          </a:p>
        </p:txBody>
      </p:sp>
    </p:spTree>
    <p:extLst>
      <p:ext uri="{BB962C8B-B14F-4D97-AF65-F5344CB8AC3E}">
        <p14:creationId xmlns:p14="http://schemas.microsoft.com/office/powerpoint/2010/main" val="42860306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Maintaining Collaborative Relationships in Co-Teaching</a:t>
            </a:r>
            <a:endParaRPr lang="en-US" altLang="en-US" dirty="0"/>
          </a:p>
        </p:txBody>
      </p:sp>
      <p:sp>
        <p:nvSpPr>
          <p:cNvPr id="3" name="Text Placeholder 2"/>
          <p:cNvSpPr>
            <a:spLocks noGrp="1"/>
          </p:cNvSpPr>
          <p:nvPr>
            <p:ph type="body" idx="1"/>
          </p:nvPr>
        </p:nvSpPr>
        <p:spPr/>
        <p:txBody>
          <a:bodyPr/>
          <a:lstStyle/>
          <a:p>
            <a:r>
              <a:rPr lang="en-US"/>
              <a:t>Philosophy and beliefs</a:t>
            </a:r>
          </a:p>
          <a:p>
            <a:r>
              <a:rPr lang="en-US"/>
              <a:t>Parity signals</a:t>
            </a:r>
          </a:p>
          <a:p>
            <a:r>
              <a:rPr lang="en-US"/>
              <a:t>Classroom routines</a:t>
            </a:r>
          </a:p>
          <a:p>
            <a:r>
              <a:rPr lang="en-US"/>
              <a:t>Discipline</a:t>
            </a:r>
          </a:p>
          <a:p>
            <a:r>
              <a:rPr lang="en-US"/>
              <a:t>Feedback</a:t>
            </a:r>
          </a:p>
          <a:p>
            <a:r>
              <a:rPr lang="en-US"/>
              <a:t>Noise</a:t>
            </a:r>
          </a:p>
          <a:p>
            <a:r>
              <a:rPr lang="en-US"/>
              <a:t>Pet peeves</a:t>
            </a:r>
            <a:endParaRPr lang="en-US" dirty="0"/>
          </a:p>
        </p:txBody>
      </p:sp>
    </p:spTree>
    <p:extLst>
      <p:ext uri="{BB962C8B-B14F-4D97-AF65-F5344CB8AC3E}">
        <p14:creationId xmlns:p14="http://schemas.microsoft.com/office/powerpoint/2010/main" val="2278382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Administration and </a:t>
            </a:r>
            <a:br>
              <a:rPr lang="en-US" altLang="en-US" dirty="0"/>
            </a:br>
            <a:r>
              <a:rPr lang="en-US" altLang="en-US" dirty="0"/>
              <a:t>Co-Teaching</a:t>
            </a:r>
          </a:p>
        </p:txBody>
      </p:sp>
      <p:sp>
        <p:nvSpPr>
          <p:cNvPr id="3" name="Text Placeholder 2"/>
          <p:cNvSpPr>
            <a:spLocks noGrp="1"/>
          </p:cNvSpPr>
          <p:nvPr>
            <p:ph type="body" idx="1"/>
          </p:nvPr>
        </p:nvSpPr>
        <p:spPr/>
        <p:txBody>
          <a:bodyPr/>
          <a:lstStyle/>
          <a:p>
            <a:r>
              <a:rPr lang="en-US" dirty="0"/>
              <a:t>Strong administrative support is essential</a:t>
            </a:r>
          </a:p>
          <a:p>
            <a:r>
              <a:rPr lang="en-US" dirty="0"/>
              <a:t>Issues administrators should address:</a:t>
            </a:r>
          </a:p>
          <a:p>
            <a:pPr lvl="1"/>
            <a:r>
              <a:rPr lang="en-US" dirty="0"/>
              <a:t>The need for shared co-teacher planning time</a:t>
            </a:r>
          </a:p>
          <a:p>
            <a:pPr lvl="1"/>
            <a:r>
              <a:rPr lang="en-US" dirty="0"/>
              <a:t>Scheduling of teachers</a:t>
            </a:r>
          </a:p>
          <a:p>
            <a:pPr lvl="1"/>
            <a:r>
              <a:rPr lang="en-US" dirty="0"/>
              <a:t>Scheduling of students</a:t>
            </a:r>
          </a:p>
          <a:p>
            <a:pPr lvl="1"/>
            <a:r>
              <a:rPr lang="en-US" dirty="0"/>
              <a:t>A mechanism for problem solving when difficulties arise</a:t>
            </a:r>
          </a:p>
          <a:p>
            <a:pPr lvl="1"/>
            <a:r>
              <a:rPr lang="en-US" dirty="0"/>
              <a:t>Communication of a standard in the school that any teacher might be asked to co-teach, not just the individuals who initially volunteered</a:t>
            </a:r>
          </a:p>
          <a:p>
            <a:pPr lvl="1"/>
            <a:r>
              <a:rPr lang="en-US" dirty="0"/>
              <a:t>Resolution of personnel issues when one or both co-teachers are resistant or performing below expectations</a:t>
            </a:r>
          </a:p>
        </p:txBody>
      </p:sp>
    </p:spTree>
    <p:extLst>
      <p:ext uri="{BB962C8B-B14F-4D97-AF65-F5344CB8AC3E}">
        <p14:creationId xmlns:p14="http://schemas.microsoft.com/office/powerpoint/2010/main" val="37189016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Time for Planning</a:t>
            </a:r>
            <a:endParaRPr lang="en-US" altLang="en-US" dirty="0"/>
          </a:p>
        </p:txBody>
      </p:sp>
      <p:sp>
        <p:nvSpPr>
          <p:cNvPr id="3" name="Text Placeholder 2"/>
          <p:cNvSpPr>
            <a:spLocks noGrp="1"/>
          </p:cNvSpPr>
          <p:nvPr>
            <p:ph type="body" idx="1"/>
          </p:nvPr>
        </p:nvSpPr>
        <p:spPr/>
        <p:txBody>
          <a:bodyPr/>
          <a:lstStyle/>
          <a:p>
            <a:r>
              <a:rPr lang="en-US" dirty="0"/>
              <a:t>Time alone is seldom the problem</a:t>
            </a:r>
          </a:p>
          <a:p>
            <a:r>
              <a:rPr lang="en-US" dirty="0"/>
              <a:t>Use available time to its fullest advantage</a:t>
            </a:r>
          </a:p>
          <a:p>
            <a:r>
              <a:rPr lang="en-US" dirty="0"/>
              <a:t>Pay attention to planning procedures</a:t>
            </a:r>
          </a:p>
          <a:p>
            <a:r>
              <a:rPr lang="en-US" dirty="0"/>
              <a:t>Time required for planning for co-teaching decreases as professionals develop collaborative work relationships, learn specific interaction skills, and refine their time management skills</a:t>
            </a:r>
          </a:p>
        </p:txBody>
      </p:sp>
    </p:spTree>
    <p:extLst>
      <p:ext uri="{BB962C8B-B14F-4D97-AF65-F5344CB8AC3E}">
        <p14:creationId xmlns:p14="http://schemas.microsoft.com/office/powerpoint/2010/main" val="2422863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Options for Creating </a:t>
            </a:r>
            <a:br>
              <a:rPr lang="en-US" altLang="en-US" dirty="0"/>
            </a:br>
            <a:r>
              <a:rPr lang="en-US" altLang="en-US" dirty="0"/>
              <a:t>Shared Planning Time</a:t>
            </a:r>
          </a:p>
        </p:txBody>
      </p:sp>
      <p:sp>
        <p:nvSpPr>
          <p:cNvPr id="3" name="Text Placeholder 2"/>
          <p:cNvSpPr>
            <a:spLocks noGrp="1"/>
          </p:cNvSpPr>
          <p:nvPr>
            <p:ph type="body" idx="1"/>
          </p:nvPr>
        </p:nvSpPr>
        <p:spPr/>
        <p:txBody>
          <a:bodyPr/>
          <a:lstStyle/>
          <a:p>
            <a:r>
              <a:rPr lang="en-US" dirty="0"/>
              <a:t>Use of substitutes</a:t>
            </a:r>
          </a:p>
          <a:p>
            <a:r>
              <a:rPr lang="en-US" dirty="0"/>
              <a:t>Alternatives for class coverage</a:t>
            </a:r>
          </a:p>
          <a:p>
            <a:r>
              <a:rPr lang="en-US" dirty="0"/>
              <a:t>Instructional strategies that facilitate planning</a:t>
            </a:r>
          </a:p>
        </p:txBody>
      </p:sp>
    </p:spTree>
    <p:extLst>
      <p:ext uri="{BB962C8B-B14F-4D97-AF65-F5344CB8AC3E}">
        <p14:creationId xmlns:p14="http://schemas.microsoft.com/office/powerpoint/2010/main" val="9138775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Presentation You Learned . . .</a:t>
            </a:r>
          </a:p>
        </p:txBody>
      </p:sp>
      <p:sp>
        <p:nvSpPr>
          <p:cNvPr id="3" name="Content Placeholder 2"/>
          <p:cNvSpPr>
            <a:spLocks noGrp="1"/>
          </p:cNvSpPr>
          <p:nvPr>
            <p:ph idx="1"/>
          </p:nvPr>
        </p:nvSpPr>
        <p:spPr/>
        <p:txBody>
          <a:bodyPr>
            <a:normAutofit/>
          </a:bodyPr>
          <a:lstStyle/>
          <a:p>
            <a:r>
              <a:rPr lang="en-US" dirty="0"/>
              <a:t>The role of consultative collaboration with students in your classes</a:t>
            </a:r>
          </a:p>
          <a:p>
            <a:r>
              <a:rPr lang="en-US" dirty="0"/>
              <a:t>You looked at the roles of a consultant in an educational setting as well as how different schools and/or school districts define this term</a:t>
            </a:r>
          </a:p>
          <a:p>
            <a:r>
              <a:rPr lang="en-US" dirty="0"/>
              <a:t>You explored the meaning of co-teaching and examine different co-teaching models</a:t>
            </a:r>
          </a:p>
        </p:txBody>
      </p:sp>
    </p:spTree>
    <p:extLst>
      <p:ext uri="{BB962C8B-B14F-4D97-AF65-F5344CB8AC3E}">
        <p14:creationId xmlns:p14="http://schemas.microsoft.com/office/powerpoint/2010/main" val="34579958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p:txBody>
          <a:bodyPr/>
          <a:lstStyle/>
          <a:p>
            <a:r>
              <a:rPr lang="en-US" dirty="0"/>
              <a:t>Review the previous slide</a:t>
            </a:r>
          </a:p>
          <a:p>
            <a:r>
              <a:rPr lang="en-US" dirty="0"/>
              <a:t>Decide if you are comfortable with the information presented in this presentation</a:t>
            </a:r>
          </a:p>
          <a:p>
            <a:pPr lvl="1"/>
            <a:r>
              <a:rPr lang="en-US" dirty="0"/>
              <a:t>If you are </a:t>
            </a:r>
            <a:r>
              <a:rPr lang="en-US" b="1" i="1" dirty="0"/>
              <a:t>not</a:t>
            </a:r>
            <a:r>
              <a:rPr lang="en-US" dirty="0"/>
              <a:t> comfortable, please go back and view all or part of this presentation again; if you continue to have questions, then please use the </a:t>
            </a:r>
            <a:r>
              <a:rPr lang="en-US" b="1" dirty="0"/>
              <a:t>Ask Questions Here! </a:t>
            </a:r>
            <a:r>
              <a:rPr lang="en-US" dirty="0"/>
              <a:t>page in the </a:t>
            </a:r>
            <a:r>
              <a:rPr lang="en-US" b="1" i="1" dirty="0"/>
              <a:t>Getting Started</a:t>
            </a:r>
            <a:r>
              <a:rPr lang="en-US" dirty="0"/>
              <a:t> area to get assistance</a:t>
            </a:r>
          </a:p>
          <a:p>
            <a:pPr lvl="1"/>
            <a:r>
              <a:rPr lang="en-US" dirty="0"/>
              <a:t>If you are comfortable, then you may move on</a:t>
            </a:r>
          </a:p>
        </p:txBody>
      </p:sp>
    </p:spTree>
    <p:extLst>
      <p:ext uri="{BB962C8B-B14F-4D97-AF65-F5344CB8AC3E}">
        <p14:creationId xmlns:p14="http://schemas.microsoft.com/office/powerpoint/2010/main" val="1404652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Thank you!</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2826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2907</TotalTime>
  <Words>2786</Words>
  <Application>Microsoft Office PowerPoint</Application>
  <PresentationFormat>Widescreen</PresentationFormat>
  <Paragraphs>275</Paragraphs>
  <Slides>60</Slides>
  <Notes>0</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Calibri</vt:lpstr>
      <vt:lpstr>Century Gothic</vt:lpstr>
      <vt:lpstr>Noto Sans Symbols</vt:lpstr>
      <vt:lpstr>Times New Roman</vt:lpstr>
      <vt:lpstr>Vapor Trail</vt:lpstr>
      <vt:lpstr>Co-Teaching, Consultation, and Collaboration</vt:lpstr>
      <vt:lpstr>Presentation  Topics</vt:lpstr>
      <vt:lpstr>Reflection</vt:lpstr>
      <vt:lpstr>What is Next?</vt:lpstr>
      <vt:lpstr>First Things First</vt:lpstr>
      <vt:lpstr>First Things First (cont.)</vt:lpstr>
      <vt:lpstr>First Things First (Cont.)</vt:lpstr>
      <vt:lpstr>PowerPoint Presentation</vt:lpstr>
      <vt:lpstr> Consultation</vt:lpstr>
      <vt:lpstr>Definition of Consultation</vt:lpstr>
      <vt:lpstr>Characteristics of Consultation</vt:lpstr>
      <vt:lpstr>Characteristics of Consultation (cont.)</vt:lpstr>
      <vt:lpstr>Characteristics of Consultation (cont.)</vt:lpstr>
      <vt:lpstr>Rationale and Benefits of Consultation</vt:lpstr>
      <vt:lpstr>Consultation Models</vt:lpstr>
      <vt:lpstr>Behavioral Consultation</vt:lpstr>
      <vt:lpstr>Clinical Consultation</vt:lpstr>
      <vt:lpstr>Consultation and Collaboration</vt:lpstr>
      <vt:lpstr>Meaning of Consultation and Collaboration</vt:lpstr>
      <vt:lpstr>Teaming in a Multi-Tier System of Supports (M T S S)</vt:lpstr>
      <vt:lpstr>Teaming in a Multi-Tier System of Supports (M T S S) (Cont.)</vt:lpstr>
      <vt:lpstr>Positive Behavioral Interventions and Supports (PBIS)</vt:lpstr>
      <vt:lpstr>Monitoring Student Progress and Team Data-Based Decision Making</vt:lpstr>
      <vt:lpstr>Co-Teaching</vt:lpstr>
      <vt:lpstr>Co-Teaching Concepts</vt:lpstr>
      <vt:lpstr>Defining Characteristics of Co-Teaching</vt:lpstr>
      <vt:lpstr>Rationale</vt:lpstr>
      <vt:lpstr>Let’s Look at One Example and See What the teachers have to Say</vt:lpstr>
      <vt:lpstr>Preparing and Planning for Co-Teaching</vt:lpstr>
      <vt:lpstr>Preparation for Co-Teaching</vt:lpstr>
      <vt:lpstr>Co-Teaching Approaches</vt:lpstr>
      <vt:lpstr>Joint Planning Time</vt:lpstr>
      <vt:lpstr>Joint Planning Time (Cont.)</vt:lpstr>
      <vt:lpstr>Selecting the Best  Co-Teaching Approach</vt:lpstr>
      <vt:lpstr>One Teaching, One Observing</vt:lpstr>
      <vt:lpstr>One Teaching, One Observing (Cont.)</vt:lpstr>
      <vt:lpstr>One Teaching, One Observing Video</vt:lpstr>
      <vt:lpstr>Station Teaching</vt:lpstr>
      <vt:lpstr>Station Teaching (cont.)</vt:lpstr>
      <vt:lpstr>Station Teaching Video</vt:lpstr>
      <vt:lpstr>Parallel Teaching</vt:lpstr>
      <vt:lpstr>Parallel Teaching (cont.)</vt:lpstr>
      <vt:lpstr>Parallel Teaching Video</vt:lpstr>
      <vt:lpstr>Alternative Teaching</vt:lpstr>
      <vt:lpstr>Alternative Teaching</vt:lpstr>
      <vt:lpstr>Teaming</vt:lpstr>
      <vt:lpstr>Teaming (cont.)</vt:lpstr>
      <vt:lpstr>Team Teaching Video</vt:lpstr>
      <vt:lpstr>One Teaching, One Assisting</vt:lpstr>
      <vt:lpstr>One Teaching, One Assisting</vt:lpstr>
      <vt:lpstr>Co-Teaching and Collaboration</vt:lpstr>
      <vt:lpstr>The Co-Teaching Relationship</vt:lpstr>
      <vt:lpstr>Co-Teaching is Like  Marriage . . .</vt:lpstr>
      <vt:lpstr>Maintaining Collaborative Relationships in Co-Teaching</vt:lpstr>
      <vt:lpstr>Administration and  Co-Teaching</vt:lpstr>
      <vt:lpstr>Time for Planning</vt:lpstr>
      <vt:lpstr>Options for Creating  Shared Planning Time</vt:lpstr>
      <vt:lpstr>In This Presentation You Learned . . .</vt:lpstr>
      <vt:lpstr>Before moving forward . . .</vt:lpstr>
      <vt:lpstr>Thank you!</vt:lpstr>
    </vt:vector>
  </TitlesOfParts>
  <Company>Barry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Collaborative Consultation and inclusive Practices in ESE (ESE-665)</dc:title>
  <dc:creator>Hildenbrand, Susan E</dc:creator>
  <cp:lastModifiedBy>Vanitra C. Brown</cp:lastModifiedBy>
  <cp:revision>270</cp:revision>
  <cp:lastPrinted>2019-05-08T22:07:14Z</cp:lastPrinted>
  <dcterms:created xsi:type="dcterms:W3CDTF">2019-04-04T18:20:40Z</dcterms:created>
  <dcterms:modified xsi:type="dcterms:W3CDTF">2020-04-07T17:50:24Z</dcterms:modified>
</cp:coreProperties>
</file>